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9"/>
  </p:notesMasterIdLst>
  <p:sldIdLst>
    <p:sldId id="256" r:id="rId2"/>
    <p:sldId id="257" r:id="rId3"/>
    <p:sldId id="266" r:id="rId4"/>
    <p:sldId id="268" r:id="rId5"/>
    <p:sldId id="261" r:id="rId6"/>
    <p:sldId id="259" r:id="rId7"/>
    <p:sldId id="264" r:id="rId8"/>
    <p:sldId id="269" r:id="rId9"/>
    <p:sldId id="270" r:id="rId10"/>
    <p:sldId id="271" r:id="rId11"/>
    <p:sldId id="272" r:id="rId12"/>
    <p:sldId id="273" r:id="rId13"/>
    <p:sldId id="274" r:id="rId14"/>
    <p:sldId id="275" r:id="rId15"/>
    <p:sldId id="276" r:id="rId16"/>
    <p:sldId id="265" r:id="rId17"/>
    <p:sldId id="277" r:id="rId18"/>
    <p:sldId id="297" r:id="rId19"/>
    <p:sldId id="284" r:id="rId20"/>
    <p:sldId id="292" r:id="rId21"/>
    <p:sldId id="299" r:id="rId22"/>
    <p:sldId id="278" r:id="rId23"/>
    <p:sldId id="279" r:id="rId24"/>
    <p:sldId id="293" r:id="rId25"/>
    <p:sldId id="298" r:id="rId26"/>
    <p:sldId id="285" r:id="rId27"/>
    <p:sldId id="294" r:id="rId28"/>
    <p:sldId id="296" r:id="rId29"/>
    <p:sldId id="300" r:id="rId30"/>
    <p:sldId id="280" r:id="rId31"/>
    <p:sldId id="289" r:id="rId32"/>
    <p:sldId id="295" r:id="rId33"/>
    <p:sldId id="281" r:id="rId34"/>
    <p:sldId id="282" r:id="rId35"/>
    <p:sldId id="291" r:id="rId36"/>
    <p:sldId id="290" r:id="rId37"/>
    <p:sldId id="283" r:id="rId38"/>
  </p:sldIdLst>
  <p:sldSz cx="12192000" cy="6858000"/>
  <p:notesSz cx="6858000" cy="9144000"/>
  <p:embeddedFontLst>
    <p:embeddedFont>
      <p:font typeface="DX시인과나" panose="02020600000000000000" pitchFamily="18" charset="-127"/>
      <p:regular r:id="rId40"/>
    </p:embeddedFont>
    <p:embeddedFont>
      <p:font typeface="맑은 고딕" panose="020B0503020000020004" pitchFamily="50" charset="-127"/>
      <p:regular r:id="rId41"/>
      <p:bold r:id="rId42"/>
    </p:embeddedFont>
    <p:embeddedFont>
      <p:font typeface="타이포_쌍문동 B" panose="02020803020101020101" pitchFamily="18" charset="-127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2540"/>
    <a:srgbClr val="CC99FF"/>
    <a:srgbClr val="874576"/>
    <a:srgbClr val="B369A0"/>
    <a:srgbClr val="854374"/>
    <a:srgbClr val="9B4F87"/>
    <a:srgbClr val="FAFAFA"/>
    <a:srgbClr val="492540"/>
    <a:srgbClr val="000000"/>
    <a:srgbClr val="5B9B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920" autoAdjust="0"/>
    <p:restoredTop sz="95214" autoAdjust="0"/>
  </p:normalViewPr>
  <p:slideViewPr>
    <p:cSldViewPr snapToGrid="0">
      <p:cViewPr varScale="1">
        <p:scale>
          <a:sx n="85" d="100"/>
          <a:sy n="85" d="100"/>
        </p:scale>
        <p:origin x="77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3134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3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1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099A7E-84CE-467F-A7F9-7A00A5BB92FF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486CA7-FF89-4F6C-9369-2DFC45A07734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7543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news.khan.co.kr/kh_news/khan_art_view.html?art_id=201802052227025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seoul.co.kr/news/newsView.php?id=20180206009042" TargetMode="Externa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370723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테이블들에 대한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DESC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내용 표시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속성의 사용 목적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85547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테이블들에 대한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DESC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내용 표시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속성의 사용 목적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42829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테이블들에 대한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DESC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내용 표시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속성의 사용 목적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2422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777856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57820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35932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18585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94609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6545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24429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hlinkClick r:id="rId3"/>
              </a:rPr>
              <a:t>http://news.khan.co.kr/kh_news/khan_art_view.html?art_id=201802052227025</a:t>
            </a:r>
            <a:endParaRPr lang="en-US" altLang="ko-KR" dirty="0"/>
          </a:p>
          <a:p>
            <a:r>
              <a:rPr lang="en-US" altLang="ko-KR" dirty="0">
                <a:hlinkClick r:id="rId4"/>
              </a:rPr>
              <a:t>https://www.seoul.co.kr/news/newsView.php?id=20180206009042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시간적 여유가 없다 </a:t>
            </a:r>
            <a:r>
              <a:rPr lang="en-US" altLang="ko-KR" dirty="0"/>
              <a:t>-&gt; </a:t>
            </a:r>
            <a:r>
              <a:rPr lang="ko-KR" altLang="en-US" dirty="0"/>
              <a:t>접근성 좋은 인터넷으로 관심</a:t>
            </a:r>
            <a:r>
              <a:rPr lang="en-US" altLang="ko-KR" dirty="0"/>
              <a:t>, </a:t>
            </a:r>
            <a:r>
              <a:rPr lang="ko-KR" altLang="en-US" dirty="0"/>
              <a:t>흥미 </a:t>
            </a:r>
            <a:r>
              <a:rPr lang="en-US" altLang="ko-KR" dirty="0"/>
              <a:t>,,,</a:t>
            </a:r>
            <a:r>
              <a:rPr lang="ko-KR" altLang="en-US" dirty="0" err="1"/>
              <a:t>웅앵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81512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7067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149138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99254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168033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168024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052556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879643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6519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098335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26426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기 본 에 충 실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) ) ) </a:t>
            </a:r>
          </a:p>
          <a:p>
            <a:pPr algn="ctr"/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픽토그램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?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아이콘 이미지 사이트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-윤고딕350" pitchFamily="18" charset="-127"/>
              <a:ea typeface="-윤고딕350" pitchFamily="18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PHP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웹 프로그래밍 교재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-윤고딕350" pitchFamily="18" charset="-127"/>
              <a:ea typeface="-윤고딕350" pitchFamily="18" charset="-127"/>
            </a:endParaRPr>
          </a:p>
          <a:p>
            <a:pPr algn="ctr"/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PPT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사진</a:t>
            </a:r>
            <a:endParaRPr lang="en-US" altLang="ko-KR" sz="12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89274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6255053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언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!!!!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더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!!!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바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!!!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70103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726540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62547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스크린캡쳐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 설명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839363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테이블들에 대한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DESC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내용 표시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속성의 사용 목적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172651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테이블들에 대한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DESC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내용 표시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속성의 사용 목적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62865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테이블들에 대한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DESC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내용 표시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속성의 사용 목적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776444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테이블들에 대한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DESC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내용 표시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속성의 사용 목적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0999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테이블들에 대한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DESC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내용 표시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속성의 사용 목적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73702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테이블들에 대한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DESC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내용 표시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,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-윤고딕350" pitchFamily="18" charset="-127"/>
                <a:ea typeface="-윤고딕350" pitchFamily="18" charset="-127"/>
              </a:rPr>
              <a:t>각 속성의 사용 목적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-윤고딕350" pitchFamily="18" charset="-127"/>
              <a:ea typeface="-윤고딕350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0486CA7-FF89-4F6C-9369-2DFC45A07734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4119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3193553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87265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55399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10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087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62594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4804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8078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37353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442086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80689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D2851D-FAE8-480B-BB47-747717382D63}" type="datetimeFigureOut">
              <a:rPr lang="ko-KR" altLang="en-US" smtClean="0"/>
              <a:t>2019-06-12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540D9D-7726-4EEA-BC31-E95CA026428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5308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wmf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8.png"/><Relationship Id="rId7" Type="http://schemas.microsoft.com/office/2007/relationships/hdphoto" Target="../media/hdphoto3.wdp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microsoft.com/office/2007/relationships/hdphoto" Target="../media/hdphoto2.wdp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0685" y="1956316"/>
            <a:ext cx="9144000" cy="891454"/>
          </a:xfrm>
        </p:spPr>
        <p:txBody>
          <a:bodyPr>
            <a:normAutofit/>
          </a:bodyPr>
          <a:lstStyle/>
          <a:p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웹</a:t>
            </a:r>
            <a:r>
              <a:rPr lang="en-US" altLang="ko-KR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 </a:t>
            </a:r>
            <a:r>
              <a:rPr lang="ko-KR" altLang="en-US" sz="4400" dirty="0"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프로그래밍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704100" y="4692326"/>
            <a:ext cx="3172913" cy="994459"/>
          </a:xfrm>
        </p:spPr>
        <p:txBody>
          <a:bodyPr anchor="ctr">
            <a:normAutofit/>
          </a:bodyPr>
          <a:lstStyle/>
          <a:p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2015136005 </a:t>
            </a:r>
            <a:r>
              <a:rPr lang="ko-KR" altLang="en-US" sz="2000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곽현희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en-US" altLang="ko-KR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2017136044 </a:t>
            </a:r>
            <a:r>
              <a:rPr lang="ko-KR" altLang="en-US" sz="20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박재현</a:t>
            </a:r>
            <a:endParaRPr lang="en-US" altLang="ko-KR" sz="20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E22865D5-5BBE-4064-844D-7F1752270116}"/>
              </a:ext>
            </a:extLst>
          </p:cNvPr>
          <p:cNvGrpSpPr/>
          <p:nvPr/>
        </p:nvGrpSpPr>
        <p:grpSpPr>
          <a:xfrm>
            <a:off x="-5078" y="-1"/>
            <a:ext cx="12205622" cy="6858006"/>
            <a:chOff x="-5078" y="-5415"/>
            <a:chExt cx="12205622" cy="6863417"/>
          </a:xfrm>
          <a:gradFill>
            <a:gsLst>
              <a:gs pos="100000">
                <a:srgbClr val="E3A1A9"/>
              </a:gs>
              <a:gs pos="50000">
                <a:srgbClr val="B15869"/>
              </a:gs>
              <a:gs pos="67000">
                <a:srgbClr val="852D43"/>
              </a:gs>
              <a:gs pos="2000">
                <a:srgbClr val="492540"/>
              </a:gs>
            </a:gsLst>
            <a:lin ang="2700000" scaled="1"/>
          </a:gra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D7FA208-A66D-4451-898D-9A95CD548BC5}"/>
                </a:ext>
              </a:extLst>
            </p:cNvPr>
            <p:cNvSpPr/>
            <p:nvPr/>
          </p:nvSpPr>
          <p:spPr>
            <a:xfrm>
              <a:off x="-3314" y="-5415"/>
              <a:ext cx="12191999" cy="11184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CA1A421F-F60D-4E10-A11C-2BF62B200FAC}"/>
                </a:ext>
              </a:extLst>
            </p:cNvPr>
            <p:cNvSpPr/>
            <p:nvPr/>
          </p:nvSpPr>
          <p:spPr>
            <a:xfrm rot="5400000" flipV="1">
              <a:off x="-3385818" y="3380740"/>
              <a:ext cx="6858002" cy="96521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59FAB2B3-60CC-4B30-89B6-5C880F4B83B9}"/>
                </a:ext>
              </a:extLst>
            </p:cNvPr>
            <p:cNvSpPr/>
            <p:nvPr/>
          </p:nvSpPr>
          <p:spPr>
            <a:xfrm rot="5400000">
              <a:off x="8721551" y="3379005"/>
              <a:ext cx="6858002" cy="99985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8D20BD1D-4CA1-4D49-9A2D-60B38DC0EF62}"/>
                </a:ext>
              </a:extLst>
            </p:cNvPr>
            <p:cNvSpPr/>
            <p:nvPr/>
          </p:nvSpPr>
          <p:spPr>
            <a:xfrm flipV="1">
              <a:off x="3317" y="6766485"/>
              <a:ext cx="12191999" cy="915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55B2DD67-05D7-419E-B397-DFD9B263B4AA}"/>
              </a:ext>
            </a:extLst>
          </p:cNvPr>
          <p:cNvCxnSpPr>
            <a:cxnSpLocks/>
          </p:cNvCxnSpPr>
          <p:nvPr/>
        </p:nvCxnSpPr>
        <p:spPr>
          <a:xfrm flipV="1">
            <a:off x="3090017" y="3063993"/>
            <a:ext cx="6106725" cy="26447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FCFAB5E5-0815-4BE5-8376-E55CACD2EE73}"/>
              </a:ext>
            </a:extLst>
          </p:cNvPr>
          <p:cNvCxnSpPr/>
          <p:nvPr/>
        </p:nvCxnSpPr>
        <p:spPr>
          <a:xfrm>
            <a:off x="7854394" y="5805326"/>
            <a:ext cx="281029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7874216" y="4573783"/>
            <a:ext cx="2787551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제목 1"/>
          <p:cNvSpPr txBox="1">
            <a:spLocks/>
          </p:cNvSpPr>
          <p:nvPr/>
        </p:nvSpPr>
        <p:spPr>
          <a:xfrm>
            <a:off x="1571379" y="3320256"/>
            <a:ext cx="9144000" cy="89145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</a:pPr>
            <a:r>
              <a: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- </a:t>
            </a:r>
            <a:r>
              <a:rPr lang="ko-KR" altLang="en-US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홈페이지 제작 프로젝트 </a:t>
            </a:r>
            <a:r>
              <a:rPr lang="en-US" altLang="ko-KR" sz="28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</a:p>
          <a:p>
            <a:pPr>
              <a:lnSpc>
                <a:spcPct val="100000"/>
              </a:lnSpc>
            </a:pPr>
            <a:endParaRPr lang="en-US" altLang="ko-KR" sz="1050" b="1" dirty="0">
              <a:solidFill>
                <a:srgbClr val="96254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>
              <a:lnSpc>
                <a:spcPct val="100000"/>
              </a:lnSpc>
            </a:pPr>
            <a:r>
              <a:rPr lang="en-US" altLang="ko-KR" sz="2800" b="1" dirty="0">
                <a:solidFill>
                  <a:srgbClr val="96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“LOVER BOOK”</a:t>
            </a:r>
            <a:endParaRPr lang="ko-KR" altLang="en-US" sz="2800" b="1" dirty="0">
              <a:solidFill>
                <a:srgbClr val="962540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2102505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76745248"/>
              </p:ext>
            </p:extLst>
          </p:nvPr>
        </p:nvGraphicFramePr>
        <p:xfrm>
          <a:off x="1451582" y="1955040"/>
          <a:ext cx="9053859" cy="4408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1427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1830676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  <a:gridCol w="5741756">
                  <a:extLst>
                    <a:ext uri="{9D8B030D-6E8A-4147-A177-3AD203B41FA5}">
                      <a16:colId xmlns:a16="http://schemas.microsoft.com/office/drawing/2014/main" val="3791522243"/>
                    </a:ext>
                  </a:extLst>
                </a:gridCol>
              </a:tblGrid>
              <a:tr h="367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필드</a:t>
                      </a:r>
                    </a:p>
                  </a:txBody>
                  <a:tcPr marL="78921" marR="78921" marT="39461" marB="394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타입</a:t>
                      </a:r>
                    </a:p>
                  </a:txBody>
                  <a:tcPr marL="78921" marR="78921" marT="39461" marB="3946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설명</a:t>
                      </a:r>
                    </a:p>
                  </a:txBody>
                  <a:tcPr marL="78921" marR="78921" marT="39461" marB="3946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num</a:t>
                      </a:r>
                      <a:endParaRPr lang="en-US" altLang="ko-KR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일련번호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char(15)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아이디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name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nick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닉네임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subject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char(100)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제목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61283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content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text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글 내용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59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regist_day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char(20)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작성일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84816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hit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int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(11)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조회수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49929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is_html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char(1)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HTML </a:t>
                      </a:r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쓰기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8075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file_name_0~4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char(40)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업로드 이미지 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1~5</a:t>
                      </a:r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의 파일명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30665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file_copied_0~4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char(30)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업로드 이미지 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1~5</a:t>
                      </a:r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의 저장 파일명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456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37F43732-07B7-445B-8B77-5404D1E5E937}"/>
              </a:ext>
            </a:extLst>
          </p:cNvPr>
          <p:cNvSpPr txBox="1"/>
          <p:nvPr/>
        </p:nvSpPr>
        <p:spPr>
          <a:xfrm>
            <a:off x="347054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내용 및 속성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C122B8-3E12-4621-9BDF-6098223B6F9A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C24DD34-EB6E-4C09-895A-F5FF38A18851}"/>
              </a:ext>
            </a:extLst>
          </p:cNvPr>
          <p:cNvSpPr txBox="1"/>
          <p:nvPr/>
        </p:nvSpPr>
        <p:spPr>
          <a:xfrm>
            <a:off x="1451582" y="1481232"/>
            <a:ext cx="22771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4.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테이블 명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review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343951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41532673"/>
              </p:ext>
            </p:extLst>
          </p:nvPr>
        </p:nvGraphicFramePr>
        <p:xfrm>
          <a:off x="1451582" y="1955040"/>
          <a:ext cx="9053858" cy="29797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338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3791522243"/>
                    </a:ext>
                  </a:extLst>
                </a:gridCol>
              </a:tblGrid>
              <a:tr h="425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필드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num</a:t>
                      </a:r>
                      <a:endParaRPr lang="en-US" altLang="ko-KR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일련번호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char(15)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name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nick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닉네임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content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text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글 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61283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regist_day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char(20)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작성일 및 시간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5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B9EAE649-C6C8-4C90-AFAA-B1A32EE5B2E3}"/>
              </a:ext>
            </a:extLst>
          </p:cNvPr>
          <p:cNvSpPr txBox="1"/>
          <p:nvPr/>
        </p:nvSpPr>
        <p:spPr>
          <a:xfrm>
            <a:off x="347054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내용 및 속성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3E8469-3B25-41BA-AC6F-CFA303BB4270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8C5A3D-E232-441C-8547-7A170F218130}"/>
              </a:ext>
            </a:extLst>
          </p:cNvPr>
          <p:cNvSpPr txBox="1"/>
          <p:nvPr/>
        </p:nvSpPr>
        <p:spPr>
          <a:xfrm>
            <a:off x="1451582" y="1481232"/>
            <a:ext cx="1968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5.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테이블 명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qna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3444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07710996"/>
              </p:ext>
            </p:extLst>
          </p:nvPr>
        </p:nvGraphicFramePr>
        <p:xfrm>
          <a:off x="1451582" y="1955040"/>
          <a:ext cx="9053858" cy="340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338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3791522243"/>
                    </a:ext>
                  </a:extLst>
                </a:gridCol>
              </a:tblGrid>
              <a:tr h="425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필드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num</a:t>
                      </a:r>
                      <a:endParaRPr lang="en-US" altLang="ko-KR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일련번호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char(15)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name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nick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닉네임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content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text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글 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61283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regist_day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char(20)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작성일 및 시간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59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parent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댓글이 표시되는 메인 글의 일련번호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84816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7D954653-6143-4303-9430-75CE5453603C}"/>
              </a:ext>
            </a:extLst>
          </p:cNvPr>
          <p:cNvSpPr txBox="1"/>
          <p:nvPr/>
        </p:nvSpPr>
        <p:spPr>
          <a:xfrm>
            <a:off x="347054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내용 및 속성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608E1B9-AB95-4B91-B689-A79A38DEF7A8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A44AFDD-F4DC-4A37-B10A-21B3BF08BCA1}"/>
              </a:ext>
            </a:extLst>
          </p:cNvPr>
          <p:cNvSpPr txBox="1"/>
          <p:nvPr/>
        </p:nvSpPr>
        <p:spPr>
          <a:xfrm>
            <a:off x="1451582" y="1481232"/>
            <a:ext cx="2678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6.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테이블 명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qna_ripple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695803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4439803"/>
              </p:ext>
            </p:extLst>
          </p:nvPr>
        </p:nvGraphicFramePr>
        <p:xfrm>
          <a:off x="1451582" y="1955040"/>
          <a:ext cx="9053858" cy="4408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338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3791522243"/>
                    </a:ext>
                  </a:extLst>
                </a:gridCol>
              </a:tblGrid>
              <a:tr h="367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필드</a:t>
                      </a:r>
                    </a:p>
                  </a:txBody>
                  <a:tcPr marL="78921" marR="78921" marT="39461" marB="394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타입</a:t>
                      </a:r>
                    </a:p>
                  </a:txBody>
                  <a:tcPr marL="78921" marR="78921" marT="39461" marB="3946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설명</a:t>
                      </a:r>
                    </a:p>
                  </a:txBody>
                  <a:tcPr marL="78921" marR="78921" marT="39461" marB="3946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num</a:t>
                      </a:r>
                      <a:endParaRPr lang="en-US" altLang="ko-KR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일련번호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name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nick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닉네임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sell_state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char(10)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현재 거래 여부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</a:t>
                      </a:r>
                      <a:r>
                        <a:rPr lang="ko-KR" altLang="en-US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판매중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/</a:t>
                      </a:r>
                      <a:r>
                        <a:rPr lang="ko-KR" altLang="en-US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거래중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/</a:t>
                      </a:r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판매완료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hp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char(20)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휴대폰 번호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61283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title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char(50)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책 제목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59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author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char(20)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작가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84816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publisher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char(30)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출판사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49929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content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text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글 내용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8075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file_name_0~2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char(40)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업로드 이미지 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1~3</a:t>
                      </a:r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의 파일명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30665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file_copied_0~2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char(30)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업로드 이미지 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1~3</a:t>
                      </a:r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의 저장 파일명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45647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AECAE472-10AC-471B-B9F9-1995EA0CBD66}"/>
              </a:ext>
            </a:extLst>
          </p:cNvPr>
          <p:cNvSpPr txBox="1"/>
          <p:nvPr/>
        </p:nvSpPr>
        <p:spPr>
          <a:xfrm>
            <a:off x="347054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내용 및 속성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467AF4-A375-4EE4-BFFE-3B92F1318A6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C6A13D-96E2-40C6-8A5F-F06318010BF0}"/>
              </a:ext>
            </a:extLst>
          </p:cNvPr>
          <p:cNvSpPr txBox="1"/>
          <p:nvPr/>
        </p:nvSpPr>
        <p:spPr>
          <a:xfrm>
            <a:off x="1451582" y="1481232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7.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테이블 명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book_list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5933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4764376"/>
              </p:ext>
            </p:extLst>
          </p:nvPr>
        </p:nvGraphicFramePr>
        <p:xfrm>
          <a:off x="1451582" y="1955040"/>
          <a:ext cx="9043698" cy="183700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089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1832730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  <a:gridCol w="5727879">
                  <a:extLst>
                    <a:ext uri="{9D8B030D-6E8A-4147-A177-3AD203B41FA5}">
                      <a16:colId xmlns:a16="http://schemas.microsoft.com/office/drawing/2014/main" val="3791522243"/>
                    </a:ext>
                  </a:extLst>
                </a:gridCol>
              </a:tblGrid>
              <a:tr h="367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필드</a:t>
                      </a:r>
                    </a:p>
                  </a:txBody>
                  <a:tcPr marL="78921" marR="78921" marT="39461" marB="394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타입</a:t>
                      </a:r>
                    </a:p>
                  </a:txBody>
                  <a:tcPr marL="78921" marR="78921" marT="39461" marB="3946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설명</a:t>
                      </a:r>
                    </a:p>
                  </a:txBody>
                  <a:tcPr marL="78921" marR="78921" marT="39461" marB="3946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date_of_publish</a:t>
                      </a:r>
                      <a:endParaRPr lang="en-US" altLang="ko-KR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char(30)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출판일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price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char(20)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가격</a:t>
                      </a:r>
                      <a:endParaRPr lang="en-US" altLang="ko-KR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state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char(30)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책 상태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regist_day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char(20)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등록일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</a:tbl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C0CA04CB-0818-44D6-AF97-04E4FE74291F}"/>
              </a:ext>
            </a:extLst>
          </p:cNvPr>
          <p:cNvSpPr txBox="1"/>
          <p:nvPr/>
        </p:nvSpPr>
        <p:spPr>
          <a:xfrm>
            <a:off x="347054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내용 및 속성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6EDE500-7EEF-4B4C-B147-25A2CAD0AF2A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CE1FBDC-1EA1-461A-A834-A61978719BA7}"/>
              </a:ext>
            </a:extLst>
          </p:cNvPr>
          <p:cNvSpPr txBox="1"/>
          <p:nvPr/>
        </p:nvSpPr>
        <p:spPr>
          <a:xfrm>
            <a:off x="1451582" y="1481232"/>
            <a:ext cx="2528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7.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테이블 명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book_list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368603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0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1" name="표 1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1832717"/>
              </p:ext>
            </p:extLst>
          </p:nvPr>
        </p:nvGraphicFramePr>
        <p:xfrm>
          <a:off x="1451582" y="2544320"/>
          <a:ext cx="9053858" cy="21283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338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3791522243"/>
                    </a:ext>
                  </a:extLst>
                </a:gridCol>
              </a:tblGrid>
              <a:tr h="425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필드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ans1</a:t>
                      </a: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+mn-cs"/>
                        </a:rPr>
                        <a:t>설문 첫 번째 문항의 투표수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ans2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+mn-cs"/>
                        </a:rPr>
                        <a:t>설문 두 번째 문항의 투표수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ans3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+mn-cs"/>
                        </a:rPr>
                        <a:t>설문 세 번째 문항의 투표수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ans4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kern="1200" dirty="0">
                          <a:solidFill>
                            <a:schemeClr val="dk1"/>
                          </a:solidFill>
                          <a:effectLst/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+mn-cs"/>
                        </a:rPr>
                        <a:t>설문 네 번째 문항의 투표수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517C4285-91E8-46A1-985F-865342B92D66}"/>
              </a:ext>
            </a:extLst>
          </p:cNvPr>
          <p:cNvSpPr txBox="1"/>
          <p:nvPr/>
        </p:nvSpPr>
        <p:spPr>
          <a:xfrm>
            <a:off x="347054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내용 및 속성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1D62BA4-5089-4ACE-B32D-FA956AFEB43C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0FB59A0-5F46-4D8E-AD69-822F121508BF}"/>
              </a:ext>
            </a:extLst>
          </p:cNvPr>
          <p:cNvSpPr txBox="1"/>
          <p:nvPr/>
        </p:nvSpPr>
        <p:spPr>
          <a:xfrm>
            <a:off x="1412881" y="2057349"/>
            <a:ext cx="22790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8.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테이블 명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survey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765137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98AB1-1FC9-4229-BC50-29F65713603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메인 메뉴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2049" name="Picture 1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Picture 7" descr="Fulltex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DefaultOcx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7" name="Picture 9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9" name="Picture 11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HTMLCheckbox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5" name="Picture 17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8" name="Picture 20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9" name="Picture 21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0" name="Picture 22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1" name="Picture 23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2" name="HTMLCheckbox2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73" name="Picture 25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4" name="Picture 26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5" name="Picture 27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6" name="Picture 28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7" name="Picture 29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8" name="Picture 30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79" name="Picture 31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0" name="HTMLCheckbox3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1" name="Picture 33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2" name="Picture 34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3" name="Picture 35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4" name="Picture 36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5" name="Picture 37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6" name="Picture 38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7" name="Picture 39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88" name="HTMLCheckbox4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89" name="Picture 41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0" name="Picture 42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1" name="Picture 43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2" name="Picture 44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3" name="Picture 45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4" name="Picture 46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5" name="Picture 47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6" name="HTMLCheckbox5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97" name="Picture 49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8" name="Picture 50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99" name="Picture 51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0" name="Picture 52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1" name="Picture 53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2" name="Picture 54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3" name="Picture 55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4" name="HTMLCheckbox6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05" name="Picture 57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6" name="Picture 58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7" name="Picture 59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8" name="Picture 60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09" name="Picture 61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0" name="Picture 62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1" name="Picture 63" descr="Fulltext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2" name="HTMLCheckbox7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13" name="Picture 65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4" name="Picture 66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5" name="Picture 67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6" name="Picture 68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7" name="Picture 69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8" name="Picture 70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19" name="Picture 71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0" name="HTMLCheckbox8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1" name="Picture 73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2" name="Picture 74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3" name="Picture 75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4" name="Picture 76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5" name="Picture 77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6" name="Picture 78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7" name="Picture 79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28" name="HTMLCheckbox9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29" name="Picture 81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0" name="Picture 82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1" name="Picture 83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2" name="Picture 84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3" name="Picture 85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4" name="Picture 86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5" name="Picture 87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6" name="HTMLCheckbox10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37" name="Picture 89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8" name="Picture 90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39" name="Picture 91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0" name="Picture 92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1" name="Picture 93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2" name="Picture 94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3" name="Picture 95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4" name="HTMLCheckbox11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45" name="Picture 97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6" name="Picture 98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7" name="Picture 99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8" name="Picture 100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49" name="Picture 101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" name="Picture 102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1" name="Picture 103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2" name="HTMLCheckbox12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53" name="Picture 105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4" name="Picture 106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5" name="Picture 107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6" name="Picture 108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7" name="Picture 109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8" name="Picture 110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9" name="Picture 111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0" name="HTMLCheckbox13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1" name="Picture 113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2" name="Picture 114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3" name="Picture 115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4" name="Picture 116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5" name="Picture 117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6" name="Picture 118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7" name="Picture 119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68" name="HTMLCheckbox14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69" name="Picture 121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0" name="Picture 122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1" name="Picture 123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2" name="Picture 124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3" name="Picture 125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4" name="Picture 126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5" name="Picture 127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6" name="HTMLCheckbox15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77" name="Picture 129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8" name="Picture 130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79" name="Picture 131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0" name="Picture 132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1" name="Picture 133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2" name="Picture 134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3" name="Picture 135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4" name="HTMLCheckbox16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85" name="Picture 137" descr="Browse distinct valu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6" name="Picture 138" descr="변경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7" name="Picture 139" descr="삭제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8" name="Picture 140" descr="기본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89" name="Picture 141" descr="고유값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0" name="Picture 142" descr="인덱스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1" name="Picture 143" descr="Fulltext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524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92" name="HTMLCheckbox17"/>
          <p:cNvPicPr preferRelativeResize="0">
            <a:picLocks noChangeArrowheads="1" noChangeShapeType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71600" cy="252413"/>
          </a:xfrm>
          <a:prstGeom prst="rect">
            <a:avLst/>
          </a:prstGeom>
          <a:noFill/>
          <a:ln w="9525"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26148" y="1332540"/>
            <a:ext cx="8205521" cy="5166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73642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5161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로그인 및 회원가입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400" y="2124124"/>
            <a:ext cx="5707117" cy="349110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6361" y="1921152"/>
            <a:ext cx="5203260" cy="3792890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37CB3AB0-0B2F-4147-B4D4-2D19965C02B3}"/>
              </a:ext>
            </a:extLst>
          </p:cNvPr>
          <p:cNvSpPr/>
          <p:nvPr/>
        </p:nvSpPr>
        <p:spPr>
          <a:xfrm>
            <a:off x="2732442" y="4481848"/>
            <a:ext cx="1729100" cy="316063"/>
          </a:xfrm>
          <a:prstGeom prst="rect">
            <a:avLst/>
          </a:prstGeom>
          <a:noFill/>
          <a:ln w="19050">
            <a:solidFill>
              <a:srgbClr val="854374"/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BBB1EAA5-8E4F-437D-B28E-928BDA26A28F}"/>
              </a:ext>
            </a:extLst>
          </p:cNvPr>
          <p:cNvCxnSpPr>
            <a:stCxn id="11" idx="3"/>
          </p:cNvCxnSpPr>
          <p:nvPr/>
        </p:nvCxnSpPr>
        <p:spPr>
          <a:xfrm flipV="1">
            <a:off x="4461542" y="3033656"/>
            <a:ext cx="3079569" cy="1606224"/>
          </a:xfrm>
          <a:prstGeom prst="bentConnector3">
            <a:avLst>
              <a:gd name="adj1" fmla="val 58384"/>
            </a:avLst>
          </a:prstGeom>
          <a:ln w="9525">
            <a:solidFill>
              <a:srgbClr val="B369A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86B19393-D539-44BC-A18B-33FAA432CADA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90715D8-A8B7-44BD-A443-EF67ADFEAC63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332972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588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2)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로그인 및 회원가입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190" y="2222813"/>
            <a:ext cx="5523830" cy="405334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3862786" y="1768940"/>
            <a:ext cx="410863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▼닉네임</a:t>
            </a:r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아이디 중복 확인 </a:t>
            </a:r>
            <a:r>
              <a:rPr lang="ko-KR" altLang="en-US" sz="16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팝업창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049270A-EBA0-47F4-9D85-0BA0D49A04D0}"/>
              </a:ext>
            </a:extLst>
          </p:cNvPr>
          <p:cNvSpPr/>
          <p:nvPr/>
        </p:nvSpPr>
        <p:spPr>
          <a:xfrm>
            <a:off x="3093720" y="4367605"/>
            <a:ext cx="1367823" cy="35500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B985257-1957-4DCC-999F-AA4F1EDCB44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4000" t="8784" r="23941" b="22980"/>
          <a:stretch/>
        </p:blipFill>
        <p:spPr>
          <a:xfrm>
            <a:off x="6531980" y="2222813"/>
            <a:ext cx="5523830" cy="4072654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789F3942-D8BE-4390-BA18-1F0F3499E953}"/>
              </a:ext>
            </a:extLst>
          </p:cNvPr>
          <p:cNvSpPr/>
          <p:nvPr/>
        </p:nvSpPr>
        <p:spPr>
          <a:xfrm>
            <a:off x="9419215" y="4566622"/>
            <a:ext cx="1367823" cy="35500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C6A3D28-E8A8-4730-8E6B-22B88BE1EA2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45AF92D-3FC8-4338-96FA-D337BFF92C94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085162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588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마이 페이지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회원정보 수정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848" y="2267825"/>
            <a:ext cx="5439371" cy="4034124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999E19-00FE-4535-A1D3-A7F2DE06C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6885" y="2250442"/>
            <a:ext cx="5538304" cy="405151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56A7C68-BF00-46E6-9D96-94762A7B381F}"/>
              </a:ext>
            </a:extLst>
          </p:cNvPr>
          <p:cNvSpPr txBox="1"/>
          <p:nvPr/>
        </p:nvSpPr>
        <p:spPr>
          <a:xfrm>
            <a:off x="6242899" y="1796437"/>
            <a:ext cx="364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▼중복 확인 </a:t>
            </a:r>
            <a:r>
              <a:rPr lang="ko-KR" altLang="en-US" sz="16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팝업창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7723F76-B82F-43AA-A836-51D92052CCF3}"/>
              </a:ext>
            </a:extLst>
          </p:cNvPr>
          <p:cNvSpPr/>
          <p:nvPr/>
        </p:nvSpPr>
        <p:spPr>
          <a:xfrm>
            <a:off x="9390269" y="4130936"/>
            <a:ext cx="1367823" cy="33145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0D9C2C-F009-44EE-B50E-9C389AC0ACA1}"/>
              </a:ext>
            </a:extLst>
          </p:cNvPr>
          <p:cNvSpPr/>
          <p:nvPr/>
        </p:nvSpPr>
        <p:spPr>
          <a:xfrm>
            <a:off x="1261096" y="3768781"/>
            <a:ext cx="279699" cy="118716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514F26C-E53D-40F9-B34E-12ADDF233A11}"/>
              </a:ext>
            </a:extLst>
          </p:cNvPr>
          <p:cNvCxnSpPr>
            <a:cxnSpLocks/>
          </p:cNvCxnSpPr>
          <p:nvPr/>
        </p:nvCxnSpPr>
        <p:spPr>
          <a:xfrm>
            <a:off x="1662119" y="3828188"/>
            <a:ext cx="1665491" cy="0"/>
          </a:xfrm>
          <a:prstGeom prst="straightConnector1">
            <a:avLst/>
          </a:prstGeom>
          <a:ln>
            <a:solidFill>
              <a:srgbClr val="B369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7E51B8-4D80-4D1F-8554-2F55EC035A84}"/>
              </a:ext>
            </a:extLst>
          </p:cNvPr>
          <p:cNvSpPr txBox="1"/>
          <p:nvPr/>
        </p:nvSpPr>
        <p:spPr>
          <a:xfrm>
            <a:off x="3366939" y="3702710"/>
            <a:ext cx="36443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아이디 값 불러옴</a:t>
            </a:r>
            <a:r>
              <a:rPr lang="en-US" altLang="ko-KR" sz="12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변경</a:t>
            </a:r>
            <a:r>
              <a:rPr lang="en-US" altLang="ko-KR" sz="12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X)</a:t>
            </a:r>
            <a:endParaRPr lang="ko-KR" altLang="en-US" sz="12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1CA47B-5BF0-4DC4-A19A-66850E5F1CA9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8AA7C44-E203-421D-95CF-1C6416230738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5DBFB87-BF96-49AD-8A7A-0E34C2CCAC21}"/>
              </a:ext>
            </a:extLst>
          </p:cNvPr>
          <p:cNvSpPr/>
          <p:nvPr/>
        </p:nvSpPr>
        <p:spPr>
          <a:xfrm>
            <a:off x="4385733" y="2281660"/>
            <a:ext cx="948267" cy="276999"/>
          </a:xfrm>
          <a:prstGeom prst="rect">
            <a:avLst/>
          </a:prstGeom>
          <a:noFill/>
          <a:ln>
            <a:solidFill>
              <a:srgbClr val="B369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38C0833-1C8E-41A4-9861-9FECD745707D}"/>
              </a:ext>
            </a:extLst>
          </p:cNvPr>
          <p:cNvSpPr/>
          <p:nvPr/>
        </p:nvSpPr>
        <p:spPr>
          <a:xfrm>
            <a:off x="2326352" y="3277329"/>
            <a:ext cx="1128048" cy="374638"/>
          </a:xfrm>
          <a:prstGeom prst="rect">
            <a:avLst/>
          </a:prstGeom>
          <a:noFill/>
          <a:ln>
            <a:solidFill>
              <a:srgbClr val="B369A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307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F9D3AE7F-3833-4878-BBD9-81CC55C9C880}"/>
              </a:ext>
            </a:extLst>
          </p:cNvPr>
          <p:cNvSpPr txBox="1"/>
          <p:nvPr/>
        </p:nvSpPr>
        <p:spPr>
          <a:xfrm>
            <a:off x="971600" y="924219"/>
            <a:ext cx="35767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  <a:cs typeface="함초롬돋움" panose="020B0604000101010101" pitchFamily="50" charset="-127"/>
              </a:rPr>
              <a:t>Contents</a:t>
            </a:r>
            <a:endParaRPr lang="ko-KR" altLang="en-US" sz="4400" dirty="0">
              <a:solidFill>
                <a:schemeClr val="tx1">
                  <a:lumMod val="75000"/>
                  <a:lumOff val="25000"/>
                </a:schemeClr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  <a:cs typeface="함초롬돋움" panose="020B0604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B97ED5DF-63BF-41FB-AFEC-07D970A4BADE}"/>
              </a:ext>
            </a:extLst>
          </p:cNvPr>
          <p:cNvGrpSpPr/>
          <p:nvPr/>
        </p:nvGrpSpPr>
        <p:grpSpPr>
          <a:xfrm>
            <a:off x="4173047" y="3054709"/>
            <a:ext cx="1692987" cy="481947"/>
            <a:chOff x="221346" y="3140967"/>
            <a:chExt cx="1487059" cy="423325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41A00B8-6DA8-4F81-8601-F74769496D30}"/>
                </a:ext>
              </a:extLst>
            </p:cNvPr>
            <p:cNvSpPr/>
            <p:nvPr/>
          </p:nvSpPr>
          <p:spPr>
            <a:xfrm>
              <a:off x="234795" y="3518573"/>
              <a:ext cx="1473610" cy="45719"/>
            </a:xfrm>
            <a:prstGeom prst="rect">
              <a:avLst/>
            </a:prstGeom>
            <a:solidFill>
              <a:srgbClr val="492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1C9DA32-0241-45C8-A341-ED39EC63665D}"/>
                </a:ext>
              </a:extLst>
            </p:cNvPr>
            <p:cNvSpPr txBox="1"/>
            <p:nvPr/>
          </p:nvSpPr>
          <p:spPr>
            <a:xfrm>
              <a:off x="221346" y="3140967"/>
              <a:ext cx="1473610" cy="32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  <a:cs typeface="함초롬돋움" panose="020B0604000101010101" pitchFamily="50" charset="-127"/>
                </a:rPr>
                <a:t>DB </a:t>
              </a:r>
              <a:r>
                <a:rPr lang="ko-KR" altLang="en-US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  <a:cs typeface="함초롬돋움" panose="020B0604000101010101" pitchFamily="50" charset="-127"/>
                </a:rPr>
                <a:t>설계</a:t>
              </a:r>
            </a:p>
          </p:txBody>
        </p:sp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DA93063A-C0CF-4AB6-9534-65CA85D8AC66}"/>
              </a:ext>
            </a:extLst>
          </p:cNvPr>
          <p:cNvGrpSpPr/>
          <p:nvPr/>
        </p:nvGrpSpPr>
        <p:grpSpPr>
          <a:xfrm>
            <a:off x="2247345" y="3054709"/>
            <a:ext cx="1692986" cy="481946"/>
            <a:chOff x="221346" y="3140968"/>
            <a:chExt cx="1487059" cy="423324"/>
          </a:xfrm>
        </p:grpSpPr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F39E1EAC-2DE0-4916-A012-361AAB82A0AF}"/>
                </a:ext>
              </a:extLst>
            </p:cNvPr>
            <p:cNvSpPr/>
            <p:nvPr/>
          </p:nvSpPr>
          <p:spPr>
            <a:xfrm>
              <a:off x="234795" y="3518573"/>
              <a:ext cx="1473610" cy="45719"/>
            </a:xfrm>
            <a:prstGeom prst="rect">
              <a:avLst/>
            </a:prstGeom>
            <a:solidFill>
              <a:srgbClr val="492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0B9982-354B-4488-9F78-01B83BF90B2B}"/>
                </a:ext>
              </a:extLst>
            </p:cNvPr>
            <p:cNvSpPr txBox="1"/>
            <p:nvPr/>
          </p:nvSpPr>
          <p:spPr>
            <a:xfrm>
              <a:off x="221346" y="3140968"/>
              <a:ext cx="1473611" cy="32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  <a:cs typeface="함초롬돋움" panose="020B0604000101010101" pitchFamily="50" charset="-127"/>
                </a:rPr>
                <a:t>참조 문헌</a:t>
              </a:r>
            </a:p>
          </p:txBody>
        </p:sp>
      </p:grp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9E1585A-5252-413F-8915-8890568CEF5A}"/>
              </a:ext>
            </a:extLst>
          </p:cNvPr>
          <p:cNvSpPr/>
          <p:nvPr/>
        </p:nvSpPr>
        <p:spPr>
          <a:xfrm>
            <a:off x="392487" y="3484606"/>
            <a:ext cx="1677675" cy="52050"/>
          </a:xfrm>
          <a:prstGeom prst="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AB8BA35-936B-4B99-8139-C8A861345D05}"/>
              </a:ext>
            </a:extLst>
          </p:cNvPr>
          <p:cNvGrpSpPr/>
          <p:nvPr/>
        </p:nvGrpSpPr>
        <p:grpSpPr>
          <a:xfrm>
            <a:off x="6046952" y="3054709"/>
            <a:ext cx="1692987" cy="481947"/>
            <a:chOff x="221346" y="3140967"/>
            <a:chExt cx="1487059" cy="42332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B928179A-73F8-49B9-AC7B-EE6CE4A673F2}"/>
                </a:ext>
              </a:extLst>
            </p:cNvPr>
            <p:cNvSpPr/>
            <p:nvPr/>
          </p:nvSpPr>
          <p:spPr>
            <a:xfrm>
              <a:off x="234795" y="3518573"/>
              <a:ext cx="1473610" cy="45719"/>
            </a:xfrm>
            <a:prstGeom prst="rect">
              <a:avLst/>
            </a:prstGeom>
            <a:solidFill>
              <a:srgbClr val="492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400"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endParaRP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E2324942-5FA5-4F53-92DC-8803535C0B91}"/>
                </a:ext>
              </a:extLst>
            </p:cNvPr>
            <p:cNvSpPr txBox="1"/>
            <p:nvPr/>
          </p:nvSpPr>
          <p:spPr>
            <a:xfrm>
              <a:off x="221346" y="3140967"/>
              <a:ext cx="1473610" cy="3244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b="1" dirty="0">
                  <a:ln>
                    <a:solidFill>
                      <a:schemeClr val="bg1">
                        <a:alpha val="2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DX시인과나" panose="02020600000000000000" pitchFamily="18" charset="-127"/>
                  <a:ea typeface="DX시인과나" panose="02020600000000000000" pitchFamily="18" charset="-127"/>
                  <a:cs typeface="함초롬돋움" panose="020B0604000101010101" pitchFamily="50" charset="-127"/>
                </a:rPr>
                <a:t>구성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91AE4F54-C5F7-4B97-81E5-32CBF39C8606}"/>
              </a:ext>
            </a:extLst>
          </p:cNvPr>
          <p:cNvSpPr txBox="1"/>
          <p:nvPr/>
        </p:nvSpPr>
        <p:spPr>
          <a:xfrm>
            <a:off x="392487" y="3648691"/>
            <a:ext cx="167767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rPr>
              <a:t>기획 배경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CB4C44C-FB95-425E-AFC3-79911C0C148D}"/>
              </a:ext>
            </a:extLst>
          </p:cNvPr>
          <p:cNvSpPr txBox="1"/>
          <p:nvPr/>
        </p:nvSpPr>
        <p:spPr>
          <a:xfrm>
            <a:off x="2247346" y="3664701"/>
            <a:ext cx="167767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rPr>
              <a:t>출처 및 라이센스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AF16728-F5A9-4098-9BB8-07DB16F21AA5}"/>
              </a:ext>
            </a:extLst>
          </p:cNvPr>
          <p:cNvSpPr txBox="1"/>
          <p:nvPr/>
        </p:nvSpPr>
        <p:spPr>
          <a:xfrm>
            <a:off x="4188359" y="3664702"/>
            <a:ext cx="16776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rPr>
              <a:t>생성 테이블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rPr>
              <a:t>내용 및 속성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0D6358F-1F56-4FDA-A638-6AF3993C1BB2}"/>
              </a:ext>
            </a:extLst>
          </p:cNvPr>
          <p:cNvSpPr txBox="1"/>
          <p:nvPr/>
        </p:nvSpPr>
        <p:spPr>
          <a:xfrm>
            <a:off x="6046953" y="3664701"/>
            <a:ext cx="167767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rPr>
              <a:t>주요 기능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  <a:p>
            <a:pPr algn="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rPr>
              <a:t>동작 시연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  <a:p>
            <a:pPr algn="r"/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rgbClr val="492540"/>
              </a:solidFill>
              <a:latin typeface="DX시인과나" panose="02020600000000000000" pitchFamily="18" charset="-127"/>
              <a:ea typeface="DX시인과나" panose="02020600000000000000" pitchFamily="18" charset="-127"/>
              <a:cs typeface="함초롬돋움" panose="020B0604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D0B9982-354B-4488-9F78-01B83BF90B2B}"/>
              </a:ext>
            </a:extLst>
          </p:cNvPr>
          <p:cNvSpPr txBox="1"/>
          <p:nvPr/>
        </p:nvSpPr>
        <p:spPr>
          <a:xfrm>
            <a:off x="69939" y="3054709"/>
            <a:ext cx="20533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DX시인과나" panose="02020600000000000000" pitchFamily="18" charset="-127"/>
                <a:ea typeface="DX시인과나" panose="02020600000000000000" pitchFamily="18" charset="-127"/>
                <a:cs typeface="함초롬돋움" panose="020B0604000101010101" pitchFamily="50" charset="-127"/>
              </a:rPr>
              <a:t>프로젝트 목적</a:t>
            </a:r>
          </a:p>
        </p:txBody>
      </p:sp>
    </p:spTree>
    <p:extLst>
      <p:ext uri="{BB962C8B-B14F-4D97-AF65-F5344CB8AC3E}">
        <p14:creationId xmlns:p14="http://schemas.microsoft.com/office/powerpoint/2010/main" val="163371002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588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마이 페이지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회원정보 수정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066" y="2218192"/>
            <a:ext cx="5523355" cy="391963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40039" y="2176928"/>
            <a:ext cx="5699561" cy="3960895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>
            <a:off x="5634482" y="4224360"/>
            <a:ext cx="735580" cy="330704"/>
          </a:xfrm>
          <a:prstGeom prst="rightArrow">
            <a:avLst/>
          </a:prstGeom>
          <a:solidFill>
            <a:srgbClr val="9625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00D9C2C-F009-44EE-B50E-9C389AC0ACA1}"/>
              </a:ext>
            </a:extLst>
          </p:cNvPr>
          <p:cNvSpPr/>
          <p:nvPr/>
        </p:nvSpPr>
        <p:spPr>
          <a:xfrm>
            <a:off x="7523417" y="4375322"/>
            <a:ext cx="476249" cy="102943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00D9C2C-F009-44EE-B50E-9C389AC0ACA1}"/>
              </a:ext>
            </a:extLst>
          </p:cNvPr>
          <p:cNvSpPr/>
          <p:nvPr/>
        </p:nvSpPr>
        <p:spPr>
          <a:xfrm>
            <a:off x="7523417" y="4624255"/>
            <a:ext cx="521984" cy="118709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000D9C2C-F009-44EE-B50E-9C389AC0ACA1}"/>
              </a:ext>
            </a:extLst>
          </p:cNvPr>
          <p:cNvSpPr/>
          <p:nvPr/>
        </p:nvSpPr>
        <p:spPr>
          <a:xfrm>
            <a:off x="7523417" y="4852629"/>
            <a:ext cx="1055370" cy="147607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0D9C2C-F009-44EE-B50E-9C389AC0ACA1}"/>
              </a:ext>
            </a:extLst>
          </p:cNvPr>
          <p:cNvSpPr/>
          <p:nvPr/>
        </p:nvSpPr>
        <p:spPr>
          <a:xfrm>
            <a:off x="7529840" y="5094661"/>
            <a:ext cx="1407086" cy="149414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A7C68-BF00-46E6-9D96-94762A7B381F}"/>
              </a:ext>
            </a:extLst>
          </p:cNvPr>
          <p:cNvSpPr txBox="1"/>
          <p:nvPr/>
        </p:nvSpPr>
        <p:spPr>
          <a:xfrm>
            <a:off x="6756591" y="1684274"/>
            <a:ext cx="364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▼이름</a:t>
            </a:r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닉네임</a:t>
            </a:r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휴대폰</a:t>
            </a:r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이메일 변경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2749E-9552-40A9-BD5E-94A9ABC46EA2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EEC28-41D3-430E-A9DB-CEE993B81B64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25828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5882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3)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마이 페이지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회원정보 수정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56A7C68-BF00-46E6-9D96-94762A7B381F}"/>
              </a:ext>
            </a:extLst>
          </p:cNvPr>
          <p:cNvSpPr txBox="1"/>
          <p:nvPr/>
        </p:nvSpPr>
        <p:spPr>
          <a:xfrm>
            <a:off x="7132425" y="2332678"/>
            <a:ext cx="364439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▼이름</a:t>
            </a:r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닉네임</a:t>
            </a:r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휴대폰</a:t>
            </a:r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이메일 변경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142749E-9552-40A9-BD5E-94A9ABC46EA2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C6EEC28-41D3-430E-A9DB-CEE993B81B64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DB42548-0F43-4863-802E-35DC71D0EC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0079" t="30616" r="52280" b="63006"/>
          <a:stretch/>
        </p:blipFill>
        <p:spPr>
          <a:xfrm>
            <a:off x="1657227" y="2628768"/>
            <a:ext cx="9119589" cy="859086"/>
          </a:xfrm>
          <a:prstGeom prst="rect">
            <a:avLst/>
          </a:prstGeom>
        </p:spPr>
      </p:pic>
      <p:sp>
        <p:nvSpPr>
          <p:cNvPr id="12" name="오른쪽 화살표 11"/>
          <p:cNvSpPr/>
          <p:nvPr/>
        </p:nvSpPr>
        <p:spPr>
          <a:xfrm rot="5400000">
            <a:off x="5654655" y="3745443"/>
            <a:ext cx="492518" cy="392654"/>
          </a:xfrm>
          <a:prstGeom prst="rightArrow">
            <a:avLst/>
          </a:prstGeom>
          <a:solidFill>
            <a:srgbClr val="9625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8B418C6E-2F56-4264-813A-C5E57BEC668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220" t="30920" r="54118" b="63694"/>
          <a:stretch/>
        </p:blipFill>
        <p:spPr>
          <a:xfrm>
            <a:off x="1693088" y="4251746"/>
            <a:ext cx="8805824" cy="737445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535568AC-A39E-459A-B04A-DED58F69B710}"/>
              </a:ext>
            </a:extLst>
          </p:cNvPr>
          <p:cNvSpPr/>
          <p:nvPr/>
        </p:nvSpPr>
        <p:spPr>
          <a:xfrm>
            <a:off x="3434723" y="2846675"/>
            <a:ext cx="6893859" cy="2178376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31726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4)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모임 소개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947" y="1080967"/>
            <a:ext cx="6726105" cy="5334498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D549B8F-25F6-42FC-A9B7-3E50C605B003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111A08B-460F-44D3-B570-B4E24C3FC8E4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954269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5)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자유게시판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독서 후기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8723" y="1799907"/>
            <a:ext cx="7747013" cy="47404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5171186" y="1335338"/>
            <a:ext cx="228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▼로그인 상태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BDEE94-CC58-4D16-8405-93FC5D853B06}"/>
              </a:ext>
            </a:extLst>
          </p:cNvPr>
          <p:cNvSpPr/>
          <p:nvPr/>
        </p:nvSpPr>
        <p:spPr>
          <a:xfrm>
            <a:off x="7773570" y="1702033"/>
            <a:ext cx="1675716" cy="513505"/>
          </a:xfrm>
          <a:prstGeom prst="ellipse">
            <a:avLst/>
          </a:prstGeom>
          <a:noFill/>
          <a:ln w="76200">
            <a:solidFill>
              <a:srgbClr val="962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DBDEE94-CC58-4D16-8405-93FC5D853B06}"/>
              </a:ext>
            </a:extLst>
          </p:cNvPr>
          <p:cNvSpPr/>
          <p:nvPr/>
        </p:nvSpPr>
        <p:spPr>
          <a:xfrm>
            <a:off x="7981590" y="5574368"/>
            <a:ext cx="1675716" cy="513505"/>
          </a:xfrm>
          <a:prstGeom prst="ellipse">
            <a:avLst/>
          </a:prstGeom>
          <a:noFill/>
          <a:ln w="76200">
            <a:solidFill>
              <a:srgbClr val="962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931591-E715-4ABB-8A99-714AEA99C2C5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E86F37-8142-4B07-B2E7-A72CE11B8367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C2D4A2C-CF5F-415A-85ED-7F0CE65EF82E}"/>
              </a:ext>
            </a:extLst>
          </p:cNvPr>
          <p:cNvSpPr/>
          <p:nvPr/>
        </p:nvSpPr>
        <p:spPr>
          <a:xfrm>
            <a:off x="5943600" y="5768674"/>
            <a:ext cx="369040" cy="259932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3ED5B725-C52B-4BB2-8338-063E0635E5FF}"/>
              </a:ext>
            </a:extLst>
          </p:cNvPr>
          <p:cNvCxnSpPr>
            <a:cxnSpLocks/>
          </p:cNvCxnSpPr>
          <p:nvPr/>
        </p:nvCxnSpPr>
        <p:spPr>
          <a:xfrm flipH="1">
            <a:off x="1737360" y="5898639"/>
            <a:ext cx="3592990" cy="0"/>
          </a:xfrm>
          <a:prstGeom prst="straightConnector1">
            <a:avLst/>
          </a:prstGeom>
          <a:ln w="12700">
            <a:solidFill>
              <a:srgbClr val="9625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57032677-F8DC-4441-B9C2-27C36C0B6B77}"/>
              </a:ext>
            </a:extLst>
          </p:cNvPr>
          <p:cNvSpPr txBox="1"/>
          <p:nvPr/>
        </p:nvSpPr>
        <p:spPr>
          <a:xfrm>
            <a:off x="-393212" y="5638045"/>
            <a:ext cx="259219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  <a:r>
              <a:rPr lang="ko-KR" altLang="en-US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페이징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 기능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-</a:t>
            </a:r>
          </a:p>
          <a:p>
            <a:pPr algn="ctr"/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전체 페이지 수 계산</a:t>
            </a:r>
          </a:p>
        </p:txBody>
      </p:sp>
    </p:spTree>
    <p:extLst>
      <p:ext uri="{BB962C8B-B14F-4D97-AF65-F5344CB8AC3E}">
        <p14:creationId xmlns:p14="http://schemas.microsoft.com/office/powerpoint/2010/main" val="16462738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5)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자유게시판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독서 후기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98358" y="1855581"/>
            <a:ext cx="7795281" cy="457755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4954545" y="1332702"/>
            <a:ext cx="228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▼로그아웃 상태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BDEE94-CC58-4D16-8405-93FC5D853B06}"/>
              </a:ext>
            </a:extLst>
          </p:cNvPr>
          <p:cNvSpPr/>
          <p:nvPr/>
        </p:nvSpPr>
        <p:spPr>
          <a:xfrm>
            <a:off x="7953061" y="1702034"/>
            <a:ext cx="1675716" cy="513505"/>
          </a:xfrm>
          <a:prstGeom prst="ellipse">
            <a:avLst/>
          </a:prstGeom>
          <a:noFill/>
          <a:ln w="76200">
            <a:solidFill>
              <a:srgbClr val="962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FDBDEE94-CC58-4D16-8405-93FC5D853B06}"/>
              </a:ext>
            </a:extLst>
          </p:cNvPr>
          <p:cNvSpPr/>
          <p:nvPr/>
        </p:nvSpPr>
        <p:spPr>
          <a:xfrm>
            <a:off x="8237284" y="5893689"/>
            <a:ext cx="1675716" cy="513505"/>
          </a:xfrm>
          <a:prstGeom prst="ellipse">
            <a:avLst/>
          </a:prstGeom>
          <a:noFill/>
          <a:ln w="76200">
            <a:solidFill>
              <a:srgbClr val="962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BED6D-C99B-4E01-9D6D-B0A95E21C529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CEEDD-4C09-4734-8088-574705B01988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764326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5)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자유게시판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독서 후기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58BED6D-C99B-4E01-9D6D-B0A95E21C529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43CEEDD-4C09-4734-8088-574705B01988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33B32B5-66BF-4A22-A9A0-55AD96402C9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625" t="9374" r="25250" b="13473"/>
          <a:stretch/>
        </p:blipFill>
        <p:spPr>
          <a:xfrm>
            <a:off x="4008396" y="865443"/>
            <a:ext cx="4175207" cy="361491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4B20D7E6-66DA-416E-907B-114BB13F6F7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125" t="31259" b="37111"/>
          <a:stretch/>
        </p:blipFill>
        <p:spPr>
          <a:xfrm>
            <a:off x="777240" y="4366793"/>
            <a:ext cx="10957560" cy="2169156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41CF497B-589A-4FE5-9D77-E015685A9769}"/>
              </a:ext>
            </a:extLst>
          </p:cNvPr>
          <p:cNvSpPr/>
          <p:nvPr/>
        </p:nvSpPr>
        <p:spPr>
          <a:xfrm>
            <a:off x="777240" y="6210301"/>
            <a:ext cx="10957560" cy="266698"/>
          </a:xfrm>
          <a:prstGeom prst="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2887661E-3549-40FD-9D67-340773FCB173}"/>
              </a:ext>
            </a:extLst>
          </p:cNvPr>
          <p:cNvCxnSpPr>
            <a:cxnSpLocks/>
          </p:cNvCxnSpPr>
          <p:nvPr/>
        </p:nvCxnSpPr>
        <p:spPr>
          <a:xfrm rot="5400000">
            <a:off x="1558544" y="3649856"/>
            <a:ext cx="3553833" cy="1345873"/>
          </a:xfrm>
          <a:prstGeom prst="bentConnector3">
            <a:avLst>
              <a:gd name="adj1" fmla="val -199"/>
            </a:avLst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3996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5)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자유게시판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독서 후기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" y="2375288"/>
            <a:ext cx="5570222" cy="4181736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4166061" y="1800168"/>
            <a:ext cx="3731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▼내 게시글 조회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수정 및 덧글 삭제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60872" y="2256240"/>
            <a:ext cx="5588183" cy="4232307"/>
          </a:xfrm>
          <a:prstGeom prst="rect">
            <a:avLst/>
          </a:prstGeom>
        </p:spPr>
      </p:pic>
      <p:sp>
        <p:nvSpPr>
          <p:cNvPr id="9" name="오른쪽 화살표 8"/>
          <p:cNvSpPr/>
          <p:nvPr/>
        </p:nvSpPr>
        <p:spPr>
          <a:xfrm>
            <a:off x="5675755" y="4207041"/>
            <a:ext cx="735580" cy="330704"/>
          </a:xfrm>
          <a:prstGeom prst="rightArrow">
            <a:avLst/>
          </a:prstGeom>
          <a:solidFill>
            <a:srgbClr val="962540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637F2D7-38D0-4EE4-8C8D-CDC8B00BE182}"/>
              </a:ext>
            </a:extLst>
          </p:cNvPr>
          <p:cNvSpPr/>
          <p:nvPr/>
        </p:nvSpPr>
        <p:spPr>
          <a:xfrm>
            <a:off x="6530044" y="3154665"/>
            <a:ext cx="2019719" cy="1461227"/>
          </a:xfrm>
          <a:prstGeom prst="rect">
            <a:avLst/>
          </a:prstGeom>
          <a:noFill/>
          <a:ln w="19050">
            <a:solidFill>
              <a:srgbClr val="854374"/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9" name="연결선: 꺾임 11">
            <a:extLst>
              <a:ext uri="{FF2B5EF4-FFF2-40B4-BE49-F238E27FC236}">
                <a16:creationId xmlns:a16="http://schemas.microsoft.com/office/drawing/2014/main" id="{EAEA4780-69C9-4253-A7C2-11F5197AA966}"/>
              </a:ext>
            </a:extLst>
          </p:cNvPr>
          <p:cNvCxnSpPr>
            <a:cxnSpLocks/>
          </p:cNvCxnSpPr>
          <p:nvPr/>
        </p:nvCxnSpPr>
        <p:spPr>
          <a:xfrm flipV="1">
            <a:off x="7683963" y="1696931"/>
            <a:ext cx="1841275" cy="1440918"/>
          </a:xfrm>
          <a:prstGeom prst="bentConnector3">
            <a:avLst>
              <a:gd name="adj1" fmla="val 50000"/>
            </a:avLst>
          </a:prstGeom>
          <a:ln>
            <a:solidFill>
              <a:srgbClr val="8543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9525238" y="1527654"/>
            <a:ext cx="22812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수정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)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사진 첨부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&amp;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글 추가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C12C245-5D72-4E19-9611-E5F05D21F6DF}"/>
              </a:ext>
            </a:extLst>
          </p:cNvPr>
          <p:cNvSpPr/>
          <p:nvPr/>
        </p:nvSpPr>
        <p:spPr>
          <a:xfrm>
            <a:off x="89890" y="4470990"/>
            <a:ext cx="5328592" cy="633445"/>
          </a:xfrm>
          <a:prstGeom prst="rect">
            <a:avLst/>
          </a:prstGeom>
          <a:noFill/>
          <a:ln w="19050">
            <a:solidFill>
              <a:srgbClr val="B369A0"/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2A5CAC8-AF44-4EBA-9C59-F3910CAE02F3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6B3819-1F88-4308-B552-7AE45FED8C6D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E698459-D066-4E9B-9AB2-277152F92B8F}"/>
              </a:ext>
            </a:extLst>
          </p:cNvPr>
          <p:cNvSpPr/>
          <p:nvPr/>
        </p:nvSpPr>
        <p:spPr>
          <a:xfrm>
            <a:off x="6584882" y="4795766"/>
            <a:ext cx="1581966" cy="116894"/>
          </a:xfrm>
          <a:prstGeom prst="rect">
            <a:avLst/>
          </a:prstGeom>
          <a:noFill/>
          <a:ln w="19050">
            <a:solidFill>
              <a:srgbClr val="874576"/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1838512-81B8-4FD9-AC6B-16851F80BEE7}"/>
              </a:ext>
            </a:extLst>
          </p:cNvPr>
          <p:cNvSpPr txBox="1"/>
          <p:nvPr/>
        </p:nvSpPr>
        <p:spPr>
          <a:xfrm>
            <a:off x="2019295" y="4079936"/>
            <a:ext cx="401267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게시물 번호 변수 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-&gt; </a:t>
            </a:r>
            <a:r>
              <a:rPr lang="en-US" altLang="ko-KR" sz="1200" dirty="0" err="1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free_ripple</a:t>
            </a:r>
            <a:r>
              <a:rPr lang="en-US" altLang="ko-KR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조회</a:t>
            </a:r>
          </a:p>
        </p:txBody>
      </p:sp>
      <p:cxnSp>
        <p:nvCxnSpPr>
          <p:cNvPr id="24" name="연결선: 꺾임 11">
            <a:extLst>
              <a:ext uri="{FF2B5EF4-FFF2-40B4-BE49-F238E27FC236}">
                <a16:creationId xmlns:a16="http://schemas.microsoft.com/office/drawing/2014/main" id="{C24E54C2-0E6D-46E5-8C2C-CA68ACFC6818}"/>
              </a:ext>
            </a:extLst>
          </p:cNvPr>
          <p:cNvCxnSpPr>
            <a:cxnSpLocks/>
          </p:cNvCxnSpPr>
          <p:nvPr/>
        </p:nvCxnSpPr>
        <p:spPr>
          <a:xfrm flipV="1">
            <a:off x="1833548" y="4207041"/>
            <a:ext cx="833214" cy="252278"/>
          </a:xfrm>
          <a:prstGeom prst="bentConnector3">
            <a:avLst>
              <a:gd name="adj1" fmla="val 6103"/>
            </a:avLst>
          </a:prstGeom>
          <a:ln>
            <a:solidFill>
              <a:srgbClr val="B369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8966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680" y="2449706"/>
            <a:ext cx="5756456" cy="4194375"/>
          </a:xfrm>
          <a:prstGeom prst="rect">
            <a:avLst/>
          </a:prstGeom>
        </p:spPr>
      </p:pic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5)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자유게시판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독서 후기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FDBDEE94-CC58-4D16-8405-93FC5D853B06}"/>
              </a:ext>
            </a:extLst>
          </p:cNvPr>
          <p:cNvSpPr/>
          <p:nvPr/>
        </p:nvSpPr>
        <p:spPr>
          <a:xfrm>
            <a:off x="5335097" y="6169507"/>
            <a:ext cx="696355" cy="552033"/>
          </a:xfrm>
          <a:prstGeom prst="ellipse">
            <a:avLst/>
          </a:prstGeom>
          <a:noFill/>
          <a:ln w="76200">
            <a:solidFill>
              <a:srgbClr val="962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5153718" y="1757516"/>
            <a:ext cx="24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▼로그아웃 상태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2281" y="3536977"/>
            <a:ext cx="4353667" cy="2494633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7192281" y="3033267"/>
            <a:ext cx="24640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덧글을 입력할 경우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)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803BD2A-1DC0-4212-8551-30A9B10A6139}"/>
              </a:ext>
            </a:extLst>
          </p:cNvPr>
          <p:cNvSpPr txBox="1"/>
          <p:nvPr/>
        </p:nvSpPr>
        <p:spPr>
          <a:xfrm>
            <a:off x="6202136" y="6240197"/>
            <a:ext cx="390561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-&gt; 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목록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삭제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수정 기능 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X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28C2C31-FC43-4C7F-9C8D-77ABDB7DF55F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5267527-7A4C-4770-8FA2-2E93BD9EC682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048594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5)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자유게시판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독서 후기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5295151" y="1332702"/>
            <a:ext cx="22829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▼검색 기능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2154FDCC-E182-4E52-AB05-C7553FC15AD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711" t="25794" r="20063" b="46509"/>
          <a:stretch/>
        </p:blipFill>
        <p:spPr>
          <a:xfrm>
            <a:off x="1616779" y="1791396"/>
            <a:ext cx="8958441" cy="2356518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CE4B1A-E24E-4A14-8A62-90583C6B431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3353" t="33788" r="24489" b="43707"/>
          <a:stretch/>
        </p:blipFill>
        <p:spPr>
          <a:xfrm>
            <a:off x="1616779" y="4338339"/>
            <a:ext cx="9049203" cy="2196229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ED7C5FA6-ED7B-4705-87B4-470A6965C98C}"/>
              </a:ext>
            </a:extLst>
          </p:cNvPr>
          <p:cNvSpPr/>
          <p:nvPr/>
        </p:nvSpPr>
        <p:spPr>
          <a:xfrm>
            <a:off x="8111266" y="2528988"/>
            <a:ext cx="570155" cy="301214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D53C45B-7BD8-459F-932F-D3B1C0A5FFDF}"/>
              </a:ext>
            </a:extLst>
          </p:cNvPr>
          <p:cNvSpPr/>
          <p:nvPr/>
        </p:nvSpPr>
        <p:spPr>
          <a:xfrm>
            <a:off x="8520056" y="4478513"/>
            <a:ext cx="462579" cy="276231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FDBDEE94-CC58-4D16-8405-93FC5D853B06}"/>
              </a:ext>
            </a:extLst>
          </p:cNvPr>
          <p:cNvSpPr/>
          <p:nvPr/>
        </p:nvSpPr>
        <p:spPr>
          <a:xfrm>
            <a:off x="9225505" y="2395265"/>
            <a:ext cx="717148" cy="584447"/>
          </a:xfrm>
          <a:prstGeom prst="ellipse">
            <a:avLst/>
          </a:prstGeom>
          <a:noFill/>
          <a:ln w="76200">
            <a:solidFill>
              <a:srgbClr val="962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2299EC69-52F8-4385-9E6F-6483EF0CA218}"/>
              </a:ext>
            </a:extLst>
          </p:cNvPr>
          <p:cNvSpPr/>
          <p:nvPr/>
        </p:nvSpPr>
        <p:spPr>
          <a:xfrm>
            <a:off x="9942653" y="4295351"/>
            <a:ext cx="717148" cy="584447"/>
          </a:xfrm>
          <a:prstGeom prst="ellipse">
            <a:avLst/>
          </a:prstGeom>
          <a:noFill/>
          <a:ln w="76200">
            <a:solidFill>
              <a:srgbClr val="9625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02232-FBC6-4667-BED6-7E9560AA3CC5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83EAE-5B56-4110-85BF-54ADFEF9D721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76CC5ADF-C82D-4A6B-9E03-F50224268250}"/>
              </a:ext>
            </a:extLst>
          </p:cNvPr>
          <p:cNvSpPr txBox="1"/>
          <p:nvPr/>
        </p:nvSpPr>
        <p:spPr>
          <a:xfrm>
            <a:off x="4625524" y="5525298"/>
            <a:ext cx="259219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num </a:t>
            </a:r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내림차순으로 </a:t>
            </a:r>
            <a:endParaRPr lang="en-US" altLang="ko-KR" sz="1400" dirty="0">
              <a:ln>
                <a:solidFill>
                  <a:schemeClr val="bg1">
                    <a:alpha val="20000"/>
                  </a:schemeClr>
                </a:solidFill>
              </a:ln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검색됨</a:t>
            </a:r>
            <a:r>
              <a:rPr lang="en-US" altLang="ko-KR" sz="1400" dirty="0">
                <a:ln>
                  <a:solidFill>
                    <a:schemeClr val="bg1">
                      <a:alpha val="20000"/>
                    </a:schemeClr>
                  </a:solidFill>
                </a:ln>
                <a:latin typeface="DX시인과나" panose="02020600000000000000" pitchFamily="18" charset="-127"/>
                <a:ea typeface="DX시인과나" panose="02020600000000000000" pitchFamily="18" charset="-127"/>
              </a:rPr>
              <a:t>.</a:t>
            </a:r>
            <a:endParaRPr lang="ko-KR" altLang="en-US" sz="1400" dirty="0">
              <a:ln>
                <a:solidFill>
                  <a:schemeClr val="bg1">
                    <a:alpha val="20000"/>
                  </a:schemeClr>
                </a:solidFill>
              </a:ln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93EC76BD-1CC9-4BF7-B5B0-761FD219F2E0}"/>
              </a:ext>
            </a:extLst>
          </p:cNvPr>
          <p:cNvSpPr/>
          <p:nvPr/>
        </p:nvSpPr>
        <p:spPr>
          <a:xfrm>
            <a:off x="2407920" y="2528989"/>
            <a:ext cx="274320" cy="301214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B069A69-D254-432C-92B2-DB911325D676}"/>
              </a:ext>
            </a:extLst>
          </p:cNvPr>
          <p:cNvSpPr/>
          <p:nvPr/>
        </p:nvSpPr>
        <p:spPr>
          <a:xfrm>
            <a:off x="2108851" y="4420085"/>
            <a:ext cx="274320" cy="301214"/>
          </a:xfrm>
          <a:prstGeom prst="rect">
            <a:avLst/>
          </a:prstGeom>
          <a:solidFill>
            <a:srgbClr val="FFFF00">
              <a:alpha val="3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7" name="말풍선: 모서리가 둥근 사각형 6">
            <a:extLst>
              <a:ext uri="{FF2B5EF4-FFF2-40B4-BE49-F238E27FC236}">
                <a16:creationId xmlns:a16="http://schemas.microsoft.com/office/drawing/2014/main" id="{A2E9A70A-8883-4B41-A44E-3E75085E0AB3}"/>
              </a:ext>
            </a:extLst>
          </p:cNvPr>
          <p:cNvSpPr/>
          <p:nvPr/>
        </p:nvSpPr>
        <p:spPr>
          <a:xfrm>
            <a:off x="4778188" y="5436453"/>
            <a:ext cx="2097741" cy="713987"/>
          </a:xfrm>
          <a:prstGeom prst="wedgeRoundRectCallout">
            <a:avLst>
              <a:gd name="adj1" fmla="val -66560"/>
              <a:gd name="adj2" fmla="val -36691"/>
              <a:gd name="adj3" fmla="val 16667"/>
            </a:avLst>
          </a:prstGeom>
          <a:noFill/>
          <a:ln>
            <a:solidFill>
              <a:srgbClr val="85437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65504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5)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자유게시판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독서 후기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B902232-FBC6-4667-BED6-7E9560AA3CC5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8883EAE-5B56-4110-85BF-54ADFEF9D721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EE105AC-7F13-4B77-85A6-29581CA62F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2407466"/>
            <a:ext cx="5583090" cy="3037376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823D8C3-694D-424B-B7B8-9FD10580C54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16706" y="2706337"/>
            <a:ext cx="5992499" cy="2439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4966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98AB1-1FC9-4229-BC50-29F65713603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목적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	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501720" y="896439"/>
            <a:ext cx="127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기획 배경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40000" contras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9156" y="3161186"/>
            <a:ext cx="2573686" cy="2573686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8" name="그룹 7"/>
          <p:cNvGrpSpPr/>
          <p:nvPr/>
        </p:nvGrpSpPr>
        <p:grpSpPr>
          <a:xfrm>
            <a:off x="5248158" y="1080967"/>
            <a:ext cx="1824975" cy="2026836"/>
            <a:chOff x="5227089" y="1707459"/>
            <a:chExt cx="1737822" cy="1245287"/>
          </a:xfrm>
        </p:grpSpPr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FDBDEE94-CC58-4D16-8405-93FC5D853B06}"/>
                </a:ext>
              </a:extLst>
            </p:cNvPr>
            <p:cNvSpPr/>
            <p:nvPr/>
          </p:nvSpPr>
          <p:spPr>
            <a:xfrm>
              <a:off x="5227089" y="1707459"/>
              <a:ext cx="1737822" cy="1008673"/>
            </a:xfrm>
            <a:prstGeom prst="ellipse">
              <a:avLst/>
            </a:prstGeom>
            <a:solidFill>
              <a:srgbClr val="F3F3F3"/>
            </a:solidFill>
            <a:ln w="76200">
              <a:solidFill>
                <a:srgbClr val="4925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이등변 삼각형 21">
              <a:extLst>
                <a:ext uri="{FF2B5EF4-FFF2-40B4-BE49-F238E27FC236}">
                  <a16:creationId xmlns:a16="http://schemas.microsoft.com/office/drawing/2014/main" id="{BE2DDAA2-B661-4B06-BAA7-85C9141C0F35}"/>
                </a:ext>
              </a:extLst>
            </p:cNvPr>
            <p:cNvSpPr/>
            <p:nvPr/>
          </p:nvSpPr>
          <p:spPr>
            <a:xfrm rot="10800000">
              <a:off x="5979470" y="2716133"/>
              <a:ext cx="233059" cy="236613"/>
            </a:xfrm>
            <a:custGeom>
              <a:avLst/>
              <a:gdLst>
                <a:gd name="connsiteX0" fmla="*/ 0 w 233059"/>
                <a:gd name="connsiteY0" fmla="*/ 140093 h 140093"/>
                <a:gd name="connsiteX1" fmla="*/ 116530 w 233059"/>
                <a:gd name="connsiteY1" fmla="*/ 0 h 140093"/>
                <a:gd name="connsiteX2" fmla="*/ 233059 w 233059"/>
                <a:gd name="connsiteY2" fmla="*/ 140093 h 140093"/>
                <a:gd name="connsiteX3" fmla="*/ 0 w 233059"/>
                <a:gd name="connsiteY3" fmla="*/ 140093 h 140093"/>
                <a:gd name="connsiteX0" fmla="*/ 0 w 233059"/>
                <a:gd name="connsiteY0" fmla="*/ 236613 h 236613"/>
                <a:gd name="connsiteX1" fmla="*/ 106370 w 233059"/>
                <a:gd name="connsiteY1" fmla="*/ 0 h 236613"/>
                <a:gd name="connsiteX2" fmla="*/ 233059 w 233059"/>
                <a:gd name="connsiteY2" fmla="*/ 236613 h 236613"/>
                <a:gd name="connsiteX3" fmla="*/ 0 w 233059"/>
                <a:gd name="connsiteY3" fmla="*/ 236613 h 236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33059" h="236613">
                  <a:moveTo>
                    <a:pt x="0" y="236613"/>
                  </a:moveTo>
                  <a:lnTo>
                    <a:pt x="106370" y="0"/>
                  </a:lnTo>
                  <a:lnTo>
                    <a:pt x="233059" y="236613"/>
                  </a:lnTo>
                  <a:lnTo>
                    <a:pt x="0" y="236613"/>
                  </a:lnTo>
                  <a:close/>
                </a:path>
              </a:pathLst>
            </a:custGeom>
            <a:solidFill>
              <a:srgbClr val="492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464782" y="5855166"/>
            <a:ext cx="1391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rgbClr val="7C5074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Community</a:t>
            </a:r>
            <a:endParaRPr lang="ko-KR" altLang="en-US" b="1" dirty="0">
              <a:solidFill>
                <a:srgbClr val="7C5074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2807643" y="2309827"/>
            <a:ext cx="1827560" cy="1702717"/>
            <a:chOff x="3070515" y="2531738"/>
            <a:chExt cx="1737822" cy="1015673"/>
          </a:xfrm>
        </p:grpSpPr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FDBDEE94-CC58-4D16-8405-93FC5D853B06}"/>
                </a:ext>
              </a:extLst>
            </p:cNvPr>
            <p:cNvSpPr/>
            <p:nvPr/>
          </p:nvSpPr>
          <p:spPr>
            <a:xfrm>
              <a:off x="3070515" y="2531738"/>
              <a:ext cx="1737822" cy="1008673"/>
            </a:xfrm>
            <a:prstGeom prst="ellipse">
              <a:avLst/>
            </a:prstGeom>
            <a:solidFill>
              <a:srgbClr val="F3F3F3"/>
            </a:solidFill>
            <a:ln w="76200">
              <a:solidFill>
                <a:srgbClr val="49254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2" name="이등변 삼각형 41">
              <a:extLst>
                <a:ext uri="{FF2B5EF4-FFF2-40B4-BE49-F238E27FC236}">
                  <a16:creationId xmlns:a16="http://schemas.microsoft.com/office/drawing/2014/main" id="{BE2DDAA2-B661-4B06-BAA7-85C9141C0F35}"/>
                </a:ext>
              </a:extLst>
            </p:cNvPr>
            <p:cNvSpPr/>
            <p:nvPr/>
          </p:nvSpPr>
          <p:spPr>
            <a:xfrm rot="10800000">
              <a:off x="4291672" y="3383188"/>
              <a:ext cx="360369" cy="164223"/>
            </a:xfrm>
            <a:custGeom>
              <a:avLst/>
              <a:gdLst>
                <a:gd name="connsiteX0" fmla="*/ 0 w 233059"/>
                <a:gd name="connsiteY0" fmla="*/ 140093 h 140093"/>
                <a:gd name="connsiteX1" fmla="*/ 116530 w 233059"/>
                <a:gd name="connsiteY1" fmla="*/ 0 h 140093"/>
                <a:gd name="connsiteX2" fmla="*/ 233059 w 233059"/>
                <a:gd name="connsiteY2" fmla="*/ 140093 h 140093"/>
                <a:gd name="connsiteX3" fmla="*/ 0 w 233059"/>
                <a:gd name="connsiteY3" fmla="*/ 140093 h 140093"/>
                <a:gd name="connsiteX0" fmla="*/ 0 w 222899"/>
                <a:gd name="connsiteY0" fmla="*/ 282333 h 282333"/>
                <a:gd name="connsiteX1" fmla="*/ 106370 w 222899"/>
                <a:gd name="connsiteY1" fmla="*/ 0 h 282333"/>
                <a:gd name="connsiteX2" fmla="*/ 222899 w 222899"/>
                <a:gd name="connsiteY2" fmla="*/ 140093 h 282333"/>
                <a:gd name="connsiteX3" fmla="*/ 0 w 222899"/>
                <a:gd name="connsiteY3" fmla="*/ 282333 h 282333"/>
                <a:gd name="connsiteX0" fmla="*/ 0 w 276239"/>
                <a:gd name="connsiteY0" fmla="*/ 282333 h 282333"/>
                <a:gd name="connsiteX1" fmla="*/ 106370 w 276239"/>
                <a:gd name="connsiteY1" fmla="*/ 0 h 282333"/>
                <a:gd name="connsiteX2" fmla="*/ 276239 w 276239"/>
                <a:gd name="connsiteY2" fmla="*/ 155333 h 282333"/>
                <a:gd name="connsiteX3" fmla="*/ 0 w 276239"/>
                <a:gd name="connsiteY3" fmla="*/ 282333 h 282333"/>
                <a:gd name="connsiteX0" fmla="*/ 84130 w 360369"/>
                <a:gd name="connsiteY0" fmla="*/ 164223 h 164223"/>
                <a:gd name="connsiteX1" fmla="*/ 0 w 360369"/>
                <a:gd name="connsiteY1" fmla="*/ 0 h 164223"/>
                <a:gd name="connsiteX2" fmla="*/ 360369 w 360369"/>
                <a:gd name="connsiteY2" fmla="*/ 37223 h 164223"/>
                <a:gd name="connsiteX3" fmla="*/ 84130 w 360369"/>
                <a:gd name="connsiteY3" fmla="*/ 164223 h 164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60369" h="164223">
                  <a:moveTo>
                    <a:pt x="84130" y="164223"/>
                  </a:moveTo>
                  <a:lnTo>
                    <a:pt x="0" y="0"/>
                  </a:lnTo>
                  <a:lnTo>
                    <a:pt x="360369" y="37223"/>
                  </a:lnTo>
                  <a:lnTo>
                    <a:pt x="84130" y="164223"/>
                  </a:lnTo>
                  <a:close/>
                </a:path>
              </a:pathLst>
            </a:custGeom>
            <a:solidFill>
              <a:srgbClr val="49254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7836" y="2529624"/>
            <a:ext cx="1127174" cy="1127174"/>
          </a:xfrm>
          <a:prstGeom prst="rect">
            <a:avLst/>
          </a:prstGeom>
        </p:spPr>
      </p:pic>
      <p:grpSp>
        <p:nvGrpSpPr>
          <p:cNvPr id="14" name="그룹 13"/>
          <p:cNvGrpSpPr/>
          <p:nvPr/>
        </p:nvGrpSpPr>
        <p:grpSpPr>
          <a:xfrm>
            <a:off x="7686086" y="2188971"/>
            <a:ext cx="1945586" cy="1808479"/>
            <a:chOff x="7696254" y="2011680"/>
            <a:chExt cx="1945586" cy="1808479"/>
          </a:xfrm>
        </p:grpSpPr>
        <p:grpSp>
          <p:nvGrpSpPr>
            <p:cNvPr id="44" name="그룹 43"/>
            <p:cNvGrpSpPr/>
            <p:nvPr/>
          </p:nvGrpSpPr>
          <p:grpSpPr>
            <a:xfrm flipH="1">
              <a:off x="7696254" y="2011680"/>
              <a:ext cx="1945586" cy="1808479"/>
              <a:chOff x="3070515" y="2531738"/>
              <a:chExt cx="1737822" cy="1015673"/>
            </a:xfrm>
          </p:grpSpPr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FDBDEE94-CC58-4D16-8405-93FC5D853B06}"/>
                  </a:ext>
                </a:extLst>
              </p:cNvPr>
              <p:cNvSpPr/>
              <p:nvPr/>
            </p:nvSpPr>
            <p:spPr>
              <a:xfrm>
                <a:off x="3070515" y="2531738"/>
                <a:ext cx="1737822" cy="1008673"/>
              </a:xfrm>
              <a:prstGeom prst="ellipse">
                <a:avLst/>
              </a:prstGeom>
              <a:solidFill>
                <a:srgbClr val="F3F3F3"/>
              </a:solidFill>
              <a:ln w="76200">
                <a:solidFill>
                  <a:srgbClr val="49254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이등변 삼각형 41">
                <a:extLst>
                  <a:ext uri="{FF2B5EF4-FFF2-40B4-BE49-F238E27FC236}">
                    <a16:creationId xmlns:a16="http://schemas.microsoft.com/office/drawing/2014/main" id="{BE2DDAA2-B661-4B06-BAA7-85C9141C0F35}"/>
                  </a:ext>
                </a:extLst>
              </p:cNvPr>
              <p:cNvSpPr/>
              <p:nvPr/>
            </p:nvSpPr>
            <p:spPr>
              <a:xfrm rot="10800000">
                <a:off x="4291672" y="3383188"/>
                <a:ext cx="360369" cy="164223"/>
              </a:xfrm>
              <a:custGeom>
                <a:avLst/>
                <a:gdLst>
                  <a:gd name="connsiteX0" fmla="*/ 0 w 233059"/>
                  <a:gd name="connsiteY0" fmla="*/ 140093 h 140093"/>
                  <a:gd name="connsiteX1" fmla="*/ 116530 w 233059"/>
                  <a:gd name="connsiteY1" fmla="*/ 0 h 140093"/>
                  <a:gd name="connsiteX2" fmla="*/ 233059 w 233059"/>
                  <a:gd name="connsiteY2" fmla="*/ 140093 h 140093"/>
                  <a:gd name="connsiteX3" fmla="*/ 0 w 233059"/>
                  <a:gd name="connsiteY3" fmla="*/ 140093 h 140093"/>
                  <a:gd name="connsiteX0" fmla="*/ 0 w 222899"/>
                  <a:gd name="connsiteY0" fmla="*/ 282333 h 282333"/>
                  <a:gd name="connsiteX1" fmla="*/ 106370 w 222899"/>
                  <a:gd name="connsiteY1" fmla="*/ 0 h 282333"/>
                  <a:gd name="connsiteX2" fmla="*/ 222899 w 222899"/>
                  <a:gd name="connsiteY2" fmla="*/ 140093 h 282333"/>
                  <a:gd name="connsiteX3" fmla="*/ 0 w 222899"/>
                  <a:gd name="connsiteY3" fmla="*/ 282333 h 282333"/>
                  <a:gd name="connsiteX0" fmla="*/ 0 w 276239"/>
                  <a:gd name="connsiteY0" fmla="*/ 282333 h 282333"/>
                  <a:gd name="connsiteX1" fmla="*/ 106370 w 276239"/>
                  <a:gd name="connsiteY1" fmla="*/ 0 h 282333"/>
                  <a:gd name="connsiteX2" fmla="*/ 276239 w 276239"/>
                  <a:gd name="connsiteY2" fmla="*/ 155333 h 282333"/>
                  <a:gd name="connsiteX3" fmla="*/ 0 w 276239"/>
                  <a:gd name="connsiteY3" fmla="*/ 282333 h 282333"/>
                  <a:gd name="connsiteX0" fmla="*/ 84130 w 360369"/>
                  <a:gd name="connsiteY0" fmla="*/ 164223 h 164223"/>
                  <a:gd name="connsiteX1" fmla="*/ 0 w 360369"/>
                  <a:gd name="connsiteY1" fmla="*/ 0 h 164223"/>
                  <a:gd name="connsiteX2" fmla="*/ 360369 w 360369"/>
                  <a:gd name="connsiteY2" fmla="*/ 37223 h 164223"/>
                  <a:gd name="connsiteX3" fmla="*/ 84130 w 360369"/>
                  <a:gd name="connsiteY3" fmla="*/ 164223 h 16422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60369" h="164223">
                    <a:moveTo>
                      <a:pt x="84130" y="164223"/>
                    </a:moveTo>
                    <a:lnTo>
                      <a:pt x="0" y="0"/>
                    </a:lnTo>
                    <a:lnTo>
                      <a:pt x="360369" y="37223"/>
                    </a:lnTo>
                    <a:lnTo>
                      <a:pt x="84130" y="164223"/>
                    </a:lnTo>
                    <a:close/>
                  </a:path>
                </a:pathLst>
              </a:custGeom>
              <a:solidFill>
                <a:srgbClr val="4925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13397" y="2345463"/>
              <a:ext cx="1149134" cy="1149134"/>
            </a:xfrm>
            <a:prstGeom prst="rect">
              <a:avLst/>
            </a:prstGeom>
          </p:spPr>
        </p:pic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3249" y="1252456"/>
            <a:ext cx="1254790" cy="1254790"/>
          </a:xfrm>
          <a:prstGeom prst="rect">
            <a:avLst/>
          </a:prstGeom>
        </p:spPr>
      </p:pic>
      <p:cxnSp>
        <p:nvCxnSpPr>
          <p:cNvPr id="47" name="직선 연결선 46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00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6) </a:t>
            </a:r>
            <a:r>
              <a:rPr lang="ko-KR" altLang="en-US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책거래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2893925" y="1080967"/>
            <a:ext cx="6404149" cy="5333742"/>
            <a:chOff x="3693983" y="1080967"/>
            <a:chExt cx="6404149" cy="5333742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437" t="9671" r="21870" b="4908"/>
            <a:stretch/>
          </p:blipFill>
          <p:spPr>
            <a:xfrm>
              <a:off x="3693983" y="1080967"/>
              <a:ext cx="6404149" cy="5333742"/>
            </a:xfrm>
            <a:prstGeom prst="rect">
              <a:avLst/>
            </a:prstGeom>
          </p:spPr>
        </p:pic>
        <p:sp>
          <p:nvSpPr>
            <p:cNvPr id="11" name="타원 10">
              <a:extLst>
                <a:ext uri="{FF2B5EF4-FFF2-40B4-BE49-F238E27FC236}">
                  <a16:creationId xmlns:a16="http://schemas.microsoft.com/office/drawing/2014/main" id="{FDBDEE94-CC58-4D16-8405-93FC5D853B06}"/>
                </a:ext>
              </a:extLst>
            </p:cNvPr>
            <p:cNvSpPr/>
            <p:nvPr/>
          </p:nvSpPr>
          <p:spPr>
            <a:xfrm>
              <a:off x="4469258" y="4810565"/>
              <a:ext cx="1399107" cy="780007"/>
            </a:xfrm>
            <a:prstGeom prst="ellipse">
              <a:avLst/>
            </a:prstGeom>
            <a:noFill/>
            <a:ln w="57150">
              <a:solidFill>
                <a:srgbClr val="962540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33ABC9B-9461-497E-837A-EE77BF1B8763}"/>
              </a:ext>
            </a:extLst>
          </p:cNvPr>
          <p:cNvCxnSpPr>
            <a:cxnSpLocks/>
          </p:cNvCxnSpPr>
          <p:nvPr/>
        </p:nvCxnSpPr>
        <p:spPr>
          <a:xfrm>
            <a:off x="2388198" y="5152913"/>
            <a:ext cx="1194098" cy="0"/>
          </a:xfrm>
          <a:prstGeom prst="straightConnector1">
            <a:avLst/>
          </a:prstGeom>
          <a:ln w="9525" cap="flat" cmpd="sng" algn="ctr">
            <a:solidFill>
              <a:srgbClr val="96254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439F7A-61C1-443F-A8A2-CA517BC8285E}"/>
              </a:ext>
            </a:extLst>
          </p:cNvPr>
          <p:cNvSpPr txBox="1"/>
          <p:nvPr/>
        </p:nvSpPr>
        <p:spPr>
          <a:xfrm>
            <a:off x="951369" y="4883043"/>
            <a:ext cx="1303562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현재 거래 여부</a:t>
            </a: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책 제목</a:t>
            </a: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가격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C18B4D-B885-47CA-8A7A-EFABF8D5AB3C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B5CDE27-ACEE-4779-BCD7-E799BC6C0B4D}"/>
              </a:ext>
            </a:extLst>
          </p:cNvPr>
          <p:cNvSpPr txBox="1"/>
          <p:nvPr/>
        </p:nvSpPr>
        <p:spPr>
          <a:xfrm>
            <a:off x="251520" y="896299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048130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8261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31385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8672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7624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4693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6) </a:t>
            </a:r>
            <a:r>
              <a:rPr lang="ko-KR" altLang="en-US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책거래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627" y="1823950"/>
            <a:ext cx="4935592" cy="452894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051151" y="1218272"/>
            <a:ext cx="11352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책 크기 고정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D16E73F-84FD-4DA4-BC6A-6396397BD4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388" t="8181" r="26705" b="6667"/>
          <a:stretch/>
        </p:blipFill>
        <p:spPr>
          <a:xfrm>
            <a:off x="5953991" y="1823949"/>
            <a:ext cx="4813423" cy="452893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637F2D7-38D0-4EE4-8C8D-CDC8B00BE182}"/>
              </a:ext>
            </a:extLst>
          </p:cNvPr>
          <p:cNvSpPr/>
          <p:nvPr/>
        </p:nvSpPr>
        <p:spPr>
          <a:xfrm>
            <a:off x="1084095" y="3430991"/>
            <a:ext cx="2334514" cy="2836718"/>
          </a:xfrm>
          <a:prstGeom prst="rect">
            <a:avLst/>
          </a:prstGeom>
          <a:noFill/>
          <a:ln w="19050">
            <a:solidFill>
              <a:srgbClr val="854374"/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19EAA00-A439-4465-B26A-B9B05733C8A9}"/>
              </a:ext>
            </a:extLst>
          </p:cNvPr>
          <p:cNvSpPr/>
          <p:nvPr/>
        </p:nvSpPr>
        <p:spPr>
          <a:xfrm>
            <a:off x="6227595" y="3451773"/>
            <a:ext cx="2334514" cy="2836718"/>
          </a:xfrm>
          <a:prstGeom prst="rect">
            <a:avLst/>
          </a:prstGeom>
          <a:noFill/>
          <a:ln w="19050">
            <a:solidFill>
              <a:srgbClr val="854374"/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EAEA4780-69C9-4253-A7C2-11F5197AA966}"/>
              </a:ext>
            </a:extLst>
          </p:cNvPr>
          <p:cNvCxnSpPr>
            <a:cxnSpLocks/>
            <a:stCxn id="8" idx="0"/>
          </p:cNvCxnSpPr>
          <p:nvPr/>
        </p:nvCxnSpPr>
        <p:spPr>
          <a:xfrm rot="5400000" flipH="1" flipV="1">
            <a:off x="2120097" y="1518804"/>
            <a:ext cx="2043442" cy="1780933"/>
          </a:xfrm>
          <a:prstGeom prst="bentConnector3">
            <a:avLst>
              <a:gd name="adj1" fmla="val 100342"/>
            </a:avLst>
          </a:prstGeom>
          <a:ln>
            <a:solidFill>
              <a:srgbClr val="85437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005757F8-B35E-4914-AF39-4986111B0E54}"/>
              </a:ext>
            </a:extLst>
          </p:cNvPr>
          <p:cNvSpPr/>
          <p:nvPr/>
        </p:nvSpPr>
        <p:spPr>
          <a:xfrm>
            <a:off x="8835713" y="4241483"/>
            <a:ext cx="1353004" cy="1062192"/>
          </a:xfrm>
          <a:prstGeom prst="rect">
            <a:avLst/>
          </a:prstGeom>
          <a:noFill/>
          <a:ln w="19050">
            <a:solidFill>
              <a:srgbClr val="96254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F5F0D8C-0EFA-400A-B0D1-6C6B94909ED1}"/>
              </a:ext>
            </a:extLst>
          </p:cNvPr>
          <p:cNvSpPr txBox="1"/>
          <p:nvPr/>
        </p:nvSpPr>
        <p:spPr>
          <a:xfrm>
            <a:off x="7587865" y="1095161"/>
            <a:ext cx="346556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책의 거래여부 </a:t>
            </a:r>
            <a:r>
              <a:rPr lang="en-US" altLang="ko-KR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&amp; </a:t>
            </a:r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상세정보</a:t>
            </a:r>
            <a:endParaRPr lang="en-US" altLang="ko-KR" sz="14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확인 가능</a:t>
            </a:r>
          </a:p>
        </p:txBody>
      </p:sp>
      <p:cxnSp>
        <p:nvCxnSpPr>
          <p:cNvPr id="290" name="직선 화살표 연결선 289">
            <a:extLst>
              <a:ext uri="{FF2B5EF4-FFF2-40B4-BE49-F238E27FC236}">
                <a16:creationId xmlns:a16="http://schemas.microsoft.com/office/drawing/2014/main" id="{4BC1383F-0D3F-417C-BC5A-6006666F8471}"/>
              </a:ext>
            </a:extLst>
          </p:cNvPr>
          <p:cNvCxnSpPr>
            <a:cxnSpLocks/>
          </p:cNvCxnSpPr>
          <p:nvPr/>
        </p:nvCxnSpPr>
        <p:spPr>
          <a:xfrm flipV="1">
            <a:off x="9320645" y="1650833"/>
            <a:ext cx="0" cy="2590649"/>
          </a:xfrm>
          <a:prstGeom prst="straightConnector1">
            <a:avLst/>
          </a:prstGeom>
          <a:ln w="12700">
            <a:solidFill>
              <a:srgbClr val="96254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08662BEC-7BF9-4FC0-A7FC-A557361C9247}"/>
              </a:ext>
            </a:extLst>
          </p:cNvPr>
          <p:cNvSpPr txBox="1"/>
          <p:nvPr/>
        </p:nvSpPr>
        <p:spPr>
          <a:xfrm>
            <a:off x="251520" y="318989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4F3CCEB-B6F6-469F-8A03-7651E447152B}"/>
              </a:ext>
            </a:extLst>
          </p:cNvPr>
          <p:cNvSpPr txBox="1"/>
          <p:nvPr/>
        </p:nvSpPr>
        <p:spPr>
          <a:xfrm>
            <a:off x="251520" y="898290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1974070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6) </a:t>
            </a:r>
            <a:r>
              <a:rPr lang="ko-KR" altLang="en-US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책거래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6D3665D-8FA6-4509-8AF3-EA0C111ECA0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783" t="6970" r="22869" b="7121"/>
          <a:stretch/>
        </p:blipFill>
        <p:spPr>
          <a:xfrm>
            <a:off x="2918207" y="905055"/>
            <a:ext cx="6634507" cy="540221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DAA4EED-8EC8-4736-92C8-0110212A32B8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FBFC7AF-25A6-46BB-A9E0-B021D890E58C}"/>
              </a:ext>
            </a:extLst>
          </p:cNvPr>
          <p:cNvSpPr/>
          <p:nvPr/>
        </p:nvSpPr>
        <p:spPr>
          <a:xfrm>
            <a:off x="3615266" y="3383395"/>
            <a:ext cx="1718733" cy="445532"/>
          </a:xfrm>
          <a:prstGeom prst="rect">
            <a:avLst/>
          </a:prstGeom>
          <a:noFill/>
          <a:ln w="19050">
            <a:solidFill>
              <a:srgbClr val="854374"/>
            </a:solidFill>
            <a:prstDash val="lgDash"/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EF1D30-9251-41B8-A888-A8319AB67177}"/>
              </a:ext>
            </a:extLst>
          </p:cNvPr>
          <p:cNvSpPr txBox="1"/>
          <p:nvPr/>
        </p:nvSpPr>
        <p:spPr>
          <a:xfrm>
            <a:off x="251520" y="898290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462784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7)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문의 사항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33725" y="931498"/>
            <a:ext cx="5924550" cy="55530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36E3DD7-6383-44A5-A3CA-D04A324E7449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BF5267-AB37-4F37-8350-3E3766100CB5}"/>
              </a:ext>
            </a:extLst>
          </p:cNvPr>
          <p:cNvSpPr txBox="1"/>
          <p:nvPr/>
        </p:nvSpPr>
        <p:spPr>
          <a:xfrm>
            <a:off x="251520" y="898290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3447649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5530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8)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하단 바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grpSp>
        <p:nvGrpSpPr>
          <p:cNvPr id="15" name="그룹 14"/>
          <p:cNvGrpSpPr/>
          <p:nvPr/>
        </p:nvGrpSpPr>
        <p:grpSpPr>
          <a:xfrm>
            <a:off x="1439945" y="1768940"/>
            <a:ext cx="10309060" cy="4701266"/>
            <a:chOff x="2175640" y="1768940"/>
            <a:chExt cx="10309060" cy="4701266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 rotWithShape="1">
            <a:blip r:embed="rId3"/>
            <a:srcRect l="14009" t="11671" r="13042"/>
            <a:stretch/>
          </p:blipFill>
          <p:spPr>
            <a:xfrm>
              <a:off x="2566879" y="1768940"/>
              <a:ext cx="7058241" cy="4584793"/>
            </a:xfrm>
            <a:prstGeom prst="rect">
              <a:avLst/>
            </a:prstGeom>
          </p:spPr>
        </p:pic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637F2D7-38D0-4EE4-8C8D-CDC8B00BE182}"/>
                </a:ext>
              </a:extLst>
            </p:cNvPr>
            <p:cNvSpPr/>
            <p:nvPr/>
          </p:nvSpPr>
          <p:spPr>
            <a:xfrm>
              <a:off x="2175640" y="6099709"/>
              <a:ext cx="7840717" cy="370497"/>
            </a:xfrm>
            <a:prstGeom prst="rect">
              <a:avLst/>
            </a:prstGeom>
            <a:noFill/>
            <a:ln w="19050">
              <a:solidFill>
                <a:srgbClr val="854374"/>
              </a:solidFill>
              <a:prstDash val="lgDash"/>
            </a:ln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endParaRPr>
            </a:p>
          </p:txBody>
        </p:sp>
        <p:cxnSp>
          <p:nvCxnSpPr>
            <p:cNvPr id="9" name="꺾인 연결선 8"/>
            <p:cNvCxnSpPr/>
            <p:nvPr/>
          </p:nvCxnSpPr>
          <p:spPr>
            <a:xfrm flipV="1">
              <a:off x="9689947" y="5588237"/>
              <a:ext cx="652820" cy="511472"/>
            </a:xfrm>
            <a:prstGeom prst="bentConnector3">
              <a:avLst/>
            </a:prstGeom>
            <a:ln>
              <a:solidFill>
                <a:srgbClr val="96254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/>
            <p:cNvSpPr txBox="1"/>
            <p:nvPr/>
          </p:nvSpPr>
          <p:spPr>
            <a:xfrm>
              <a:off x="10342767" y="5403571"/>
              <a:ext cx="21419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마우스 </a:t>
              </a:r>
              <a:r>
                <a:rPr lang="en-US" altLang="ko-KR" sz="16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-&gt;</a:t>
              </a:r>
              <a:r>
                <a:rPr lang="ko-KR" altLang="en-US" sz="1600" dirty="0">
                  <a:latin typeface="DX시인과나" panose="02020600000000000000" pitchFamily="18" charset="-127"/>
                  <a:ea typeface="DX시인과나" panose="02020600000000000000" pitchFamily="18" charset="-127"/>
                </a:rPr>
                <a:t>하단 바 기능</a:t>
              </a: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B84CA402-7339-4B00-9376-4C59ADF32F9B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9FDBC25F-6AA3-4498-9AEB-F49111B6FF1C}"/>
              </a:ext>
            </a:extLst>
          </p:cNvPr>
          <p:cNvSpPr txBox="1"/>
          <p:nvPr/>
        </p:nvSpPr>
        <p:spPr>
          <a:xfrm>
            <a:off x="251520" y="898290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5746383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2" name="TextBox 30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52400" y="1332702"/>
            <a:ext cx="64451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8)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하단 바 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동영상 재생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7362" y="1828502"/>
            <a:ext cx="6197275" cy="463171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52D7CA7-1AF4-4E79-89B8-CF1ED62CDB7A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33AFC77-D09C-4686-A908-2B428D48DCB7}"/>
              </a:ext>
            </a:extLst>
          </p:cNvPr>
          <p:cNvSpPr txBox="1"/>
          <p:nvPr/>
        </p:nvSpPr>
        <p:spPr>
          <a:xfrm>
            <a:off x="251520" y="898290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57938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0" y="1768940"/>
            <a:ext cx="2826200" cy="375645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1667" y="1768940"/>
            <a:ext cx="2826200" cy="375645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1923490" y="5619273"/>
            <a:ext cx="30073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▲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설문조사 클릭 시 뜨는 </a:t>
            </a:r>
            <a:r>
              <a:rPr lang="ko-KR" altLang="en-US" sz="16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팝업창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6553332" y="5619273"/>
            <a:ext cx="37626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▲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투표 후</a:t>
            </a:r>
            <a:r>
              <a:rPr lang="en-US" altLang="ko-KR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결과보기 클릭 시 </a:t>
            </a:r>
            <a:r>
              <a:rPr lang="ko-KR" altLang="en-US" sz="1600" dirty="0" err="1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팝업창</a:t>
            </a:r>
            <a:endParaRPr lang="ko-KR" altLang="en-US" sz="1600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627DD73-C2FF-4584-8D7C-BCEF6C9718B6}"/>
              </a:ext>
            </a:extLst>
          </p:cNvPr>
          <p:cNvSpPr txBox="1"/>
          <p:nvPr/>
        </p:nvSpPr>
        <p:spPr>
          <a:xfrm>
            <a:off x="152400" y="1332702"/>
            <a:ext cx="64451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8)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하단 바 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– </a:t>
            </a:r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설문조사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9663EF5-F5BA-454E-9F76-B4110012CC79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F47E68D-1A90-40C9-9A4C-92C3F2B88572}"/>
              </a:ext>
            </a:extLst>
          </p:cNvPr>
          <p:cNvSpPr txBox="1"/>
          <p:nvPr/>
        </p:nvSpPr>
        <p:spPr>
          <a:xfrm>
            <a:off x="251520" y="898290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주요 기능 구현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33999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3865229" y="3415648"/>
            <a:ext cx="446154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동작 시연</a:t>
            </a:r>
            <a:endParaRPr lang="ko-KR" altLang="en-US" sz="3200" b="1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FCFAB5E5-0815-4BE5-8376-E55CACD2EE73}"/>
              </a:ext>
            </a:extLst>
          </p:cNvPr>
          <p:cNvCxnSpPr/>
          <p:nvPr/>
        </p:nvCxnSpPr>
        <p:spPr>
          <a:xfrm>
            <a:off x="4073121" y="4535747"/>
            <a:ext cx="402156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4101487" y="2835565"/>
            <a:ext cx="39890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03946F0-3A95-43C2-9735-096C99F1B0B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구성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5AFA151-4A3E-425F-B548-806BBEBEE4F9}"/>
              </a:ext>
            </a:extLst>
          </p:cNvPr>
          <p:cNvSpPr txBox="1"/>
          <p:nvPr/>
        </p:nvSpPr>
        <p:spPr>
          <a:xfrm>
            <a:off x="3865229" y="4684052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감사합니다 </a:t>
            </a:r>
            <a:r>
              <a:rPr lang="en-US" altLang="ko-KR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  <a:sym typeface="Wingdings" panose="05000000000000000000" pitchFamily="2" charset="2"/>
              </a:rPr>
              <a:t>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2273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4055" y="1329762"/>
            <a:ext cx="4228505" cy="514108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4160" y="1332539"/>
            <a:ext cx="3731200" cy="5138306"/>
          </a:xfrm>
          <a:prstGeom prst="rect">
            <a:avLst/>
          </a:prstGeom>
        </p:spPr>
      </p:pic>
      <p:sp>
        <p:nvSpPr>
          <p:cNvPr id="23" name="자유형 22"/>
          <p:cNvSpPr/>
          <p:nvPr/>
        </p:nvSpPr>
        <p:spPr>
          <a:xfrm>
            <a:off x="1050320" y="1329762"/>
            <a:ext cx="3721040" cy="5141083"/>
          </a:xfrm>
          <a:custGeom>
            <a:avLst/>
            <a:gdLst>
              <a:gd name="connsiteX0" fmla="*/ 67280 w 3721040"/>
              <a:gd name="connsiteY0" fmla="*/ 4349678 h 5141083"/>
              <a:gd name="connsiteX1" fmla="*/ 67280 w 3721040"/>
              <a:gd name="connsiteY1" fmla="*/ 4514905 h 5141083"/>
              <a:gd name="connsiteX2" fmla="*/ 67280 w 3721040"/>
              <a:gd name="connsiteY2" fmla="*/ 4537638 h 5141083"/>
              <a:gd name="connsiteX3" fmla="*/ 67280 w 3721040"/>
              <a:gd name="connsiteY3" fmla="*/ 4702865 h 5141083"/>
              <a:gd name="connsiteX4" fmla="*/ 1175960 w 3721040"/>
              <a:gd name="connsiteY4" fmla="*/ 4702865 h 5141083"/>
              <a:gd name="connsiteX5" fmla="*/ 1175960 w 3721040"/>
              <a:gd name="connsiteY5" fmla="*/ 4537638 h 5141083"/>
              <a:gd name="connsiteX6" fmla="*/ 3613120 w 3721040"/>
              <a:gd name="connsiteY6" fmla="*/ 4537638 h 5141083"/>
              <a:gd name="connsiteX7" fmla="*/ 3613120 w 3721040"/>
              <a:gd name="connsiteY7" fmla="*/ 4349678 h 5141083"/>
              <a:gd name="connsiteX8" fmla="*/ 87600 w 3721040"/>
              <a:gd name="connsiteY8" fmla="*/ 1992558 h 5141083"/>
              <a:gd name="connsiteX9" fmla="*/ 87600 w 3721040"/>
              <a:gd name="connsiteY9" fmla="*/ 3493698 h 5141083"/>
              <a:gd name="connsiteX10" fmla="*/ 3633440 w 3721040"/>
              <a:gd name="connsiteY10" fmla="*/ 3493698 h 5141083"/>
              <a:gd name="connsiteX11" fmla="*/ 3633440 w 3721040"/>
              <a:gd name="connsiteY11" fmla="*/ 1992558 h 5141083"/>
              <a:gd name="connsiteX12" fmla="*/ 0 w 3721040"/>
              <a:gd name="connsiteY12" fmla="*/ 0 h 5141083"/>
              <a:gd name="connsiteX13" fmla="*/ 3721040 w 3721040"/>
              <a:gd name="connsiteY13" fmla="*/ 0 h 5141083"/>
              <a:gd name="connsiteX14" fmla="*/ 3721040 w 3721040"/>
              <a:gd name="connsiteY14" fmla="*/ 5141083 h 5141083"/>
              <a:gd name="connsiteX15" fmla="*/ 0 w 3721040"/>
              <a:gd name="connsiteY15" fmla="*/ 5141083 h 514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721040" h="5141083">
                <a:moveTo>
                  <a:pt x="67280" y="4349678"/>
                </a:moveTo>
                <a:lnTo>
                  <a:pt x="67280" y="4514905"/>
                </a:lnTo>
                <a:lnTo>
                  <a:pt x="67280" y="4537638"/>
                </a:lnTo>
                <a:lnTo>
                  <a:pt x="67280" y="4702865"/>
                </a:lnTo>
                <a:lnTo>
                  <a:pt x="1175960" y="4702865"/>
                </a:lnTo>
                <a:lnTo>
                  <a:pt x="1175960" y="4537638"/>
                </a:lnTo>
                <a:lnTo>
                  <a:pt x="3613120" y="4537638"/>
                </a:lnTo>
                <a:lnTo>
                  <a:pt x="3613120" y="4349678"/>
                </a:lnTo>
                <a:close/>
                <a:moveTo>
                  <a:pt x="87600" y="1992558"/>
                </a:moveTo>
                <a:lnTo>
                  <a:pt x="87600" y="3493698"/>
                </a:lnTo>
                <a:lnTo>
                  <a:pt x="3633440" y="3493698"/>
                </a:lnTo>
                <a:lnTo>
                  <a:pt x="3633440" y="1992558"/>
                </a:lnTo>
                <a:close/>
                <a:moveTo>
                  <a:pt x="0" y="0"/>
                </a:moveTo>
                <a:lnTo>
                  <a:pt x="3721040" y="0"/>
                </a:lnTo>
                <a:lnTo>
                  <a:pt x="3721040" y="5141083"/>
                </a:lnTo>
                <a:lnTo>
                  <a:pt x="0" y="5141083"/>
                </a:lnTo>
                <a:close/>
              </a:path>
            </a:pathLst>
          </a:cu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2601111" y="2174240"/>
            <a:ext cx="3269065" cy="772160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……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1994</a:t>
            </a:r>
            <a:r>
              <a:rPr lang="ko-KR" altLang="en-US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년 처음 </a:t>
            </a:r>
            <a:r>
              <a:rPr lang="ko-KR" altLang="en-US" sz="1400" dirty="0" err="1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독서율을</a:t>
            </a:r>
            <a:r>
              <a:rPr lang="ko-KR" altLang="en-US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조사한 이후</a:t>
            </a:r>
            <a:endParaRPr lang="en-US" altLang="ko-KR" sz="1400" dirty="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역대 최저치</a:t>
            </a:r>
            <a:r>
              <a:rPr lang="ko-KR" altLang="en-US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다</a:t>
            </a:r>
            <a:r>
              <a:rPr lang="en-US" altLang="ko-KR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. </a:t>
            </a:r>
            <a:r>
              <a:rPr lang="ko-KR" altLang="en-US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</p:txBody>
      </p:sp>
      <p:sp>
        <p:nvSpPr>
          <p:cNvPr id="32" name="자유형 31"/>
          <p:cNvSpPr/>
          <p:nvPr/>
        </p:nvSpPr>
        <p:spPr>
          <a:xfrm>
            <a:off x="6096000" y="1329762"/>
            <a:ext cx="4236720" cy="5141083"/>
          </a:xfrm>
          <a:custGeom>
            <a:avLst/>
            <a:gdLst>
              <a:gd name="connsiteX0" fmla="*/ 457200 w 4236720"/>
              <a:gd name="connsiteY0" fmla="*/ 3519727 h 5141083"/>
              <a:gd name="connsiteX1" fmla="*/ 457200 w 4236720"/>
              <a:gd name="connsiteY1" fmla="*/ 3694987 h 5141083"/>
              <a:gd name="connsiteX2" fmla="*/ 2065020 w 4236720"/>
              <a:gd name="connsiteY2" fmla="*/ 3694987 h 5141083"/>
              <a:gd name="connsiteX3" fmla="*/ 2065020 w 4236720"/>
              <a:gd name="connsiteY3" fmla="*/ 3692447 h 5141083"/>
              <a:gd name="connsiteX4" fmla="*/ 3726180 w 4236720"/>
              <a:gd name="connsiteY4" fmla="*/ 3692447 h 5141083"/>
              <a:gd name="connsiteX5" fmla="*/ 3726180 w 4236720"/>
              <a:gd name="connsiteY5" fmla="*/ 3519727 h 5141083"/>
              <a:gd name="connsiteX6" fmla="*/ 2065020 w 4236720"/>
              <a:gd name="connsiteY6" fmla="*/ 3519727 h 5141083"/>
              <a:gd name="connsiteX7" fmla="*/ 2054860 w 4236720"/>
              <a:gd name="connsiteY7" fmla="*/ 3519727 h 5141083"/>
              <a:gd name="connsiteX8" fmla="*/ 1051560 w 4236720"/>
              <a:gd name="connsiteY8" fmla="*/ 2590087 h 5141083"/>
              <a:gd name="connsiteX9" fmla="*/ 1051560 w 4236720"/>
              <a:gd name="connsiteY9" fmla="*/ 2772967 h 5141083"/>
              <a:gd name="connsiteX10" fmla="*/ 2065020 w 4236720"/>
              <a:gd name="connsiteY10" fmla="*/ 2772967 h 5141083"/>
              <a:gd name="connsiteX11" fmla="*/ 2065020 w 4236720"/>
              <a:gd name="connsiteY11" fmla="*/ 2771062 h 5141083"/>
              <a:gd name="connsiteX12" fmla="*/ 3804920 w 4236720"/>
              <a:gd name="connsiteY12" fmla="*/ 2771062 h 5141083"/>
              <a:gd name="connsiteX13" fmla="*/ 3804920 w 4236720"/>
              <a:gd name="connsiteY13" fmla="*/ 2590808 h 5141083"/>
              <a:gd name="connsiteX14" fmla="*/ 2065020 w 4236720"/>
              <a:gd name="connsiteY14" fmla="*/ 2590808 h 5141083"/>
              <a:gd name="connsiteX15" fmla="*/ 2065020 w 4236720"/>
              <a:gd name="connsiteY15" fmla="*/ 2590087 h 5141083"/>
              <a:gd name="connsiteX16" fmla="*/ 0 w 4236720"/>
              <a:gd name="connsiteY16" fmla="*/ 0 h 5141083"/>
              <a:gd name="connsiteX17" fmla="*/ 4236720 w 4236720"/>
              <a:gd name="connsiteY17" fmla="*/ 0 h 5141083"/>
              <a:gd name="connsiteX18" fmla="*/ 4236720 w 4236720"/>
              <a:gd name="connsiteY18" fmla="*/ 5141083 h 5141083"/>
              <a:gd name="connsiteX19" fmla="*/ 0 w 4236720"/>
              <a:gd name="connsiteY19" fmla="*/ 5141083 h 51410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36720" h="5141083">
                <a:moveTo>
                  <a:pt x="457200" y="3519727"/>
                </a:moveTo>
                <a:lnTo>
                  <a:pt x="457200" y="3694987"/>
                </a:lnTo>
                <a:lnTo>
                  <a:pt x="2065020" y="3694987"/>
                </a:lnTo>
                <a:lnTo>
                  <a:pt x="2065020" y="3692447"/>
                </a:lnTo>
                <a:lnTo>
                  <a:pt x="3726180" y="3692447"/>
                </a:lnTo>
                <a:lnTo>
                  <a:pt x="3726180" y="3519727"/>
                </a:lnTo>
                <a:lnTo>
                  <a:pt x="2065020" y="3519727"/>
                </a:lnTo>
                <a:lnTo>
                  <a:pt x="2054860" y="3519727"/>
                </a:lnTo>
                <a:close/>
                <a:moveTo>
                  <a:pt x="1051560" y="2590087"/>
                </a:moveTo>
                <a:lnTo>
                  <a:pt x="1051560" y="2772967"/>
                </a:lnTo>
                <a:lnTo>
                  <a:pt x="2065020" y="2772967"/>
                </a:lnTo>
                <a:lnTo>
                  <a:pt x="2065020" y="2771062"/>
                </a:lnTo>
                <a:lnTo>
                  <a:pt x="3804920" y="2771062"/>
                </a:lnTo>
                <a:lnTo>
                  <a:pt x="3804920" y="2590808"/>
                </a:lnTo>
                <a:lnTo>
                  <a:pt x="2065020" y="2590808"/>
                </a:lnTo>
                <a:lnTo>
                  <a:pt x="2065020" y="2590087"/>
                </a:lnTo>
                <a:close/>
                <a:moveTo>
                  <a:pt x="0" y="0"/>
                </a:moveTo>
                <a:lnTo>
                  <a:pt x="4236720" y="0"/>
                </a:lnTo>
                <a:lnTo>
                  <a:pt x="4236720" y="5141083"/>
                </a:lnTo>
                <a:lnTo>
                  <a:pt x="0" y="5141083"/>
                </a:lnTo>
                <a:close/>
              </a:path>
            </a:pathLst>
          </a:custGeom>
          <a:solidFill>
            <a:srgbClr val="000000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8049125" y="2503199"/>
            <a:ext cx="3927570" cy="1014659"/>
          </a:xfrm>
          <a:prstGeom prst="rect">
            <a:avLst/>
          </a:prstGeom>
          <a:solidFill>
            <a:schemeClr val="bg1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ko-KR" altLang="en-US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독서를 하지 못한 이유</a:t>
            </a:r>
            <a:r>
              <a:rPr lang="en-US" altLang="ko-KR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……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일</a:t>
            </a:r>
            <a:r>
              <a:rPr lang="en-US" altLang="ko-KR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 </a:t>
            </a:r>
            <a:r>
              <a:rPr lang="ko-KR" altLang="en-US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때문에 시간이 없어서 </a:t>
            </a:r>
            <a:r>
              <a:rPr lang="en-US" altLang="ko-KR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( 32.2% )</a:t>
            </a:r>
          </a:p>
          <a:p>
            <a:pPr algn="ctr"/>
            <a:r>
              <a:rPr lang="ko-KR" altLang="en-US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학교나 학원 때문에 시간이 없어서</a:t>
            </a:r>
            <a:r>
              <a:rPr lang="en-US" altLang="ko-KR" sz="1400" dirty="0">
                <a:solidFill>
                  <a:schemeClr val="tx1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( 29.1% )</a:t>
            </a:r>
            <a:endParaRPr lang="ko-KR" altLang="en-US" sz="1400" dirty="0">
              <a:solidFill>
                <a:schemeClr val="tx1"/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9B63E9A-6CA3-4DD0-A8E8-5904172D2BCF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프로젝트 목적</a:t>
            </a:r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	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839B64F-DB8C-4CBD-A827-A819DDB11012}"/>
              </a:ext>
            </a:extLst>
          </p:cNvPr>
          <p:cNvSpPr txBox="1"/>
          <p:nvPr/>
        </p:nvSpPr>
        <p:spPr>
          <a:xfrm>
            <a:off x="501720" y="896439"/>
            <a:ext cx="12732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기획 배경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83692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98AB1-1FC9-4229-BC50-29F65713603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참조 문헌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3679051" y="-1855929"/>
            <a:ext cx="8149055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5" name="_x280409928" descr="cif00001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5" t="11629" r="4783" b="7417"/>
          <a:stretch/>
        </p:blipFill>
        <p:spPr bwMode="auto">
          <a:xfrm>
            <a:off x="2348390" y="925367"/>
            <a:ext cx="6151418" cy="2750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1170089" y="-227613"/>
            <a:ext cx="23455590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27" name="_x198223784" descr="cif00001"/>
          <p:cNvPicPr>
            <a:picLocks noChangeAspect="1" noChangeArrowheads="1"/>
          </p:cNvPicPr>
          <p:nvPr/>
        </p:nvPicPr>
        <p:blipFill>
          <a:blip r:embed="rId5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2562" y="1989987"/>
            <a:ext cx="3819299" cy="34020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8305091" y="5833725"/>
            <a:ext cx="36550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PHP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프로그래밍 입문 교재</a:t>
            </a:r>
            <a:endParaRPr lang="en-US" altLang="ko-KR" sz="1600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무료 아이콘</a:t>
            </a:r>
            <a:r>
              <a:rPr lang="en-US" altLang="ko-KR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, </a:t>
            </a:r>
            <a:r>
              <a:rPr lang="ko-KR" altLang="en-US" sz="1600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이미지 사이트 참조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BC19D49C-DE1C-41E2-999B-EC708B88CF9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816198" y="1639718"/>
            <a:ext cx="3050037" cy="3870515"/>
          </a:xfrm>
          <a:prstGeom prst="rect">
            <a:avLst/>
          </a:prstGeom>
        </p:spPr>
      </p:pic>
      <p:pic>
        <p:nvPicPr>
          <p:cNvPr id="1031" name="_x213679952" descr="cif00001"/>
          <p:cNvPicPr>
            <a:picLocks noChangeAspect="1" noChangeArrowheads="1"/>
          </p:cNvPicPr>
          <p:nvPr/>
        </p:nvPicPr>
        <p:blipFill>
          <a:blip r:embed="rId8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6910" y="3483073"/>
            <a:ext cx="4060859" cy="2935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0D00E6A5-8A42-48B8-959F-023044F67B44}"/>
              </a:ext>
            </a:extLst>
          </p:cNvPr>
          <p:cNvSpPr txBox="1"/>
          <p:nvPr/>
        </p:nvSpPr>
        <p:spPr>
          <a:xfrm>
            <a:off x="196923" y="896439"/>
            <a:ext cx="2324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출처 및 라이센스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  <a:p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003732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98AB1-1FC9-4229-BC50-29F65713603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251015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총 생성 테이블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5" name="표 1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17980017"/>
              </p:ext>
            </p:extLst>
          </p:nvPr>
        </p:nvGraphicFramePr>
        <p:xfrm>
          <a:off x="1451582" y="1528320"/>
          <a:ext cx="9053858" cy="3831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31138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6522720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</a:tblGrid>
              <a:tr h="425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테이블 명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사용 목적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member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회원가입 데이터베이스 테이블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free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자유게시판 테이블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free_ripple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자유게시판 댓글 테이블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review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독서 후기 테이블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q</a:t>
                      </a:r>
                      <a:r>
                        <a:rPr lang="en-US" altLang="ko-KR" sz="1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 </a:t>
                      </a:r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na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문의 게시판 메인 글 테이블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61283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marL="0" marR="0" indent="0" algn="just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qna_ripple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문의 게시판 댓글 테이블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59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book_list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책 판매 리스트 테이블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84816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algn="just"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survey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algn="just"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설문조사 테이블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499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448275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98AB1-1FC9-4229-BC50-29F65713603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801702-DBC5-4319-8B69-F8882F718BCD}"/>
              </a:ext>
            </a:extLst>
          </p:cNvPr>
          <p:cNvSpPr txBox="1"/>
          <p:nvPr/>
        </p:nvSpPr>
        <p:spPr>
          <a:xfrm>
            <a:off x="347054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내용 및 속성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0278122"/>
              </p:ext>
            </p:extLst>
          </p:nvPr>
        </p:nvGraphicFramePr>
        <p:xfrm>
          <a:off x="1451582" y="1955040"/>
          <a:ext cx="9053858" cy="383111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338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3791522243"/>
                    </a:ext>
                  </a:extLst>
                </a:gridCol>
              </a:tblGrid>
              <a:tr h="425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필드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num</a:t>
                      </a:r>
                      <a:endParaRPr lang="en-US" altLang="ko-KR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일련번호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char(15)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pass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char(15)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비밀번호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name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nick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닉네임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61283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hp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char(20)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휴대폰 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59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email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char(80)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이메일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84816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regist_day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char(20)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작성일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49929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1451582" y="1481232"/>
            <a:ext cx="2449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1.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테이블 명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member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18960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98AB1-1FC9-4229-BC50-29F65713603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8307795"/>
              </p:ext>
            </p:extLst>
          </p:nvPr>
        </p:nvGraphicFramePr>
        <p:xfrm>
          <a:off x="1451582" y="1955040"/>
          <a:ext cx="9053858" cy="440881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83089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1832730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  <a:gridCol w="5738039">
                  <a:extLst>
                    <a:ext uri="{9D8B030D-6E8A-4147-A177-3AD203B41FA5}">
                      <a16:colId xmlns:a16="http://schemas.microsoft.com/office/drawing/2014/main" val="3791522243"/>
                    </a:ext>
                  </a:extLst>
                </a:gridCol>
              </a:tblGrid>
              <a:tr h="3674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필드</a:t>
                      </a:r>
                    </a:p>
                  </a:txBody>
                  <a:tcPr marL="78921" marR="78921" marT="39461" marB="39461"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타입</a:t>
                      </a:r>
                    </a:p>
                  </a:txBody>
                  <a:tcPr marL="78921" marR="78921" marT="39461" marB="3946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설명</a:t>
                      </a:r>
                    </a:p>
                  </a:txBody>
                  <a:tcPr marL="78921" marR="78921" marT="39461" marB="39461"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num</a:t>
                      </a:r>
                      <a:endParaRPr lang="en-US" altLang="ko-KR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일련번호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char(15)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아이디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name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nick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닉네임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subject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char(100)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제목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61283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content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text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글 내용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593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regist_day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char(20)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작성일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84816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hit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int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(11)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조회수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89149929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is_html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char(1)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HTML </a:t>
                      </a:r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쓰기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2280752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file_name_0~4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char(40)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업로드 이미지 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1~5</a:t>
                      </a:r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의 파일명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55430665"/>
                  </a:ext>
                </a:extLst>
              </a:tr>
              <a:tr h="367401"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file_copied_0~4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</a:rPr>
                        <a:t>char(30)</a:t>
                      </a:r>
                      <a:endParaRPr lang="ko-KR" altLang="en-US" sz="1200" dirty="0">
                        <a:latin typeface="DX시인과나" panose="02020600000000000000" pitchFamily="18" charset="-127"/>
                        <a:ea typeface="DX시인과나" panose="02020600000000000000" pitchFamily="18" charset="-127"/>
                      </a:endParaRP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업로드 이미지 </a:t>
                      </a:r>
                      <a:r>
                        <a:rPr lang="en-US" altLang="ko-KR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1~5</a:t>
                      </a:r>
                      <a:r>
                        <a:rPr lang="ko-KR" altLang="en-US" sz="120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의 저장 파일명</a:t>
                      </a:r>
                    </a:p>
                  </a:txBody>
                  <a:tcPr marL="78921" marR="78921" marT="39461" marB="39461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2045647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9ADDE41B-19D7-4CE0-99D9-F4D627658941}"/>
              </a:ext>
            </a:extLst>
          </p:cNvPr>
          <p:cNvSpPr txBox="1"/>
          <p:nvPr/>
        </p:nvSpPr>
        <p:spPr>
          <a:xfrm>
            <a:off x="1451582" y="1481232"/>
            <a:ext cx="20015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2.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테이블 명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free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8B41C1E-5F35-47DF-976D-CEE2D7C81B4A}"/>
              </a:ext>
            </a:extLst>
          </p:cNvPr>
          <p:cNvSpPr txBox="1"/>
          <p:nvPr/>
        </p:nvSpPr>
        <p:spPr>
          <a:xfrm>
            <a:off x="347054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내용 및 속성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720763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양쪽 모서리가 둥근 사각형 2">
            <a:extLst>
              <a:ext uri="{FF2B5EF4-FFF2-40B4-BE49-F238E27FC236}">
                <a16:creationId xmlns:a16="http://schemas.microsoft.com/office/drawing/2014/main" id="{3E2A78C8-09AA-4C0F-A626-2A887CE260B7}"/>
              </a:ext>
            </a:extLst>
          </p:cNvPr>
          <p:cNvSpPr/>
          <p:nvPr/>
        </p:nvSpPr>
        <p:spPr>
          <a:xfrm>
            <a:off x="136190" y="266270"/>
            <a:ext cx="5328592" cy="563123"/>
          </a:xfrm>
          <a:prstGeom prst="round2SameRect">
            <a:avLst/>
          </a:prstGeom>
          <a:solidFill>
            <a:srgbClr val="4925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C098AB1-1FC9-4229-BC50-29F65713603D}"/>
              </a:ext>
            </a:extLst>
          </p:cNvPr>
          <p:cNvSpPr txBox="1"/>
          <p:nvPr/>
        </p:nvSpPr>
        <p:spPr>
          <a:xfrm>
            <a:off x="251520" y="316998"/>
            <a:ext cx="30939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DB </a:t>
            </a:r>
            <a:r>
              <a:rPr lang="ko-KR" altLang="en-US" sz="2400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chemeClr val="bg1"/>
                </a:solidFill>
                <a:latin typeface="타이포_쌍문동 B" panose="02020803020101020101" pitchFamily="18" charset="-127"/>
                <a:ea typeface="타이포_쌍문동 B" panose="02020803020101020101" pitchFamily="18" charset="-127"/>
              </a:rPr>
              <a:t>설계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bg1"/>
              </a:solidFill>
              <a:latin typeface="타이포_쌍문동 B" panose="02020803020101020101" pitchFamily="18" charset="-127"/>
              <a:ea typeface="타이포_쌍문동 B" panose="02020803020101020101" pitchFamily="18" charset="-127"/>
            </a:endParaRPr>
          </a:p>
        </p:txBody>
      </p: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8A624796-E1B1-4AD6-AEC8-AD7C2F629E63}"/>
              </a:ext>
            </a:extLst>
          </p:cNvPr>
          <p:cNvCxnSpPr>
            <a:cxnSpLocks/>
          </p:cNvCxnSpPr>
          <p:nvPr/>
        </p:nvCxnSpPr>
        <p:spPr>
          <a:xfrm flipV="1">
            <a:off x="0" y="829394"/>
            <a:ext cx="12192000" cy="1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35DB01BD-3F3D-4990-A5A8-6125F463EC6D}"/>
              </a:ext>
            </a:extLst>
          </p:cNvPr>
          <p:cNvCxnSpPr>
            <a:cxnSpLocks/>
          </p:cNvCxnSpPr>
          <p:nvPr/>
        </p:nvCxnSpPr>
        <p:spPr>
          <a:xfrm flipH="1">
            <a:off x="0" y="6586681"/>
            <a:ext cx="12192000" cy="0"/>
          </a:xfrm>
          <a:prstGeom prst="line">
            <a:avLst/>
          </a:prstGeom>
          <a:ln w="28575">
            <a:solidFill>
              <a:srgbClr val="49254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69A5A05D-9CCA-45A8-8A15-50BDD3DFB958}"/>
              </a:ext>
            </a:extLst>
          </p:cNvPr>
          <p:cNvCxnSpPr/>
          <p:nvPr/>
        </p:nvCxnSpPr>
        <p:spPr>
          <a:xfrm>
            <a:off x="136190" y="1265633"/>
            <a:ext cx="189581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표 1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3807456"/>
              </p:ext>
            </p:extLst>
          </p:nvPr>
        </p:nvGraphicFramePr>
        <p:xfrm>
          <a:off x="1451582" y="1955040"/>
          <a:ext cx="9053858" cy="340543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18338">
                  <a:extLst>
                    <a:ext uri="{9D8B030D-6E8A-4147-A177-3AD203B41FA5}">
                      <a16:colId xmlns:a16="http://schemas.microsoft.com/office/drawing/2014/main" val="1922492898"/>
                    </a:ext>
                  </a:extLst>
                </a:gridCol>
                <a:gridCol w="2123440">
                  <a:extLst>
                    <a:ext uri="{9D8B030D-6E8A-4147-A177-3AD203B41FA5}">
                      <a16:colId xmlns:a16="http://schemas.microsoft.com/office/drawing/2014/main" val="864847535"/>
                    </a:ext>
                  </a:extLst>
                </a:gridCol>
                <a:gridCol w="5212080">
                  <a:extLst>
                    <a:ext uri="{9D8B030D-6E8A-4147-A177-3AD203B41FA5}">
                      <a16:colId xmlns:a16="http://schemas.microsoft.com/office/drawing/2014/main" val="3791522243"/>
                    </a:ext>
                  </a:extLst>
                </a:gridCol>
              </a:tblGrid>
              <a:tr h="4256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필드</a:t>
                      </a:r>
                    </a:p>
                  </a:txBody>
                  <a:tcPr anchor="ctr"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타입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설명</a:t>
                      </a:r>
                    </a:p>
                  </a:txBody>
                  <a:tcPr anchor="ctr"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54374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40617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num</a:t>
                      </a:r>
                      <a:endParaRPr lang="en-US" altLang="ko-KR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일련번호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20426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id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char(15)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아이디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7200132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name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이름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19757580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nick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char(10)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닉네임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766439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content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text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글 내용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65612832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regist_day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char(20)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작성일 및 시간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49044593"/>
                  </a:ext>
                </a:extLst>
              </a:tr>
              <a:tr h="425679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parent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int</a:t>
                      </a:r>
                      <a:r>
                        <a:rPr lang="en-US" altLang="ko-KR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(11)</a:t>
                      </a:r>
                      <a:endParaRPr lang="ko-KR" altLang="en-US" dirty="0">
                        <a:latin typeface="DX시인과나" panose="02020600000000000000" pitchFamily="18" charset="-127"/>
                        <a:ea typeface="DX시인과나" panose="02020600000000000000" pitchFamily="18" charset="-127"/>
                        <a:cs typeface="함초롬바탕" panose="02030604000101010101" pitchFamily="18" charset="-127"/>
                      </a:endParaRP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>
                          <a:latin typeface="DX시인과나" panose="02020600000000000000" pitchFamily="18" charset="-127"/>
                          <a:ea typeface="DX시인과나" panose="02020600000000000000" pitchFamily="18" charset="-127"/>
                          <a:cs typeface="함초롬바탕" panose="02030604000101010101" pitchFamily="18" charset="-127"/>
                        </a:rPr>
                        <a:t>댓글이 표시되는 메인 글의 일련번호</a:t>
                      </a:r>
                    </a:p>
                  </a:txBody>
                  <a:tcPr>
                    <a:lnL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AFAF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75984816"/>
                  </a:ext>
                </a:extLst>
              </a:tr>
            </a:tbl>
          </a:graphicData>
        </a:graphic>
      </p:graphicFrame>
      <p:sp>
        <p:nvSpPr>
          <p:cNvPr id="13" name="TextBox 12">
            <a:extLst>
              <a:ext uri="{FF2B5EF4-FFF2-40B4-BE49-F238E27FC236}">
                <a16:creationId xmlns:a16="http://schemas.microsoft.com/office/drawing/2014/main" id="{84537EB7-3178-43BA-B5F0-3E393D0053C7}"/>
              </a:ext>
            </a:extLst>
          </p:cNvPr>
          <p:cNvSpPr txBox="1"/>
          <p:nvPr/>
        </p:nvSpPr>
        <p:spPr>
          <a:xfrm>
            <a:off x="1451582" y="1481232"/>
            <a:ext cx="26852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3. </a:t>
            </a:r>
            <a:r>
              <a:rPr lang="ko-KR" altLang="en-US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테이블 명 </a:t>
            </a:r>
            <a:r>
              <a:rPr lang="en-US" altLang="ko-KR" dirty="0">
                <a:latin typeface="DX시인과나" panose="02020600000000000000" pitchFamily="18" charset="-127"/>
                <a:ea typeface="DX시인과나" panose="02020600000000000000" pitchFamily="18" charset="-127"/>
              </a:rPr>
              <a:t>: </a:t>
            </a:r>
            <a:r>
              <a:rPr lang="en-US" altLang="ko-KR" dirty="0" err="1">
                <a:latin typeface="DX시인과나" panose="02020600000000000000" pitchFamily="18" charset="-127"/>
                <a:ea typeface="DX시인과나" panose="02020600000000000000" pitchFamily="18" charset="-127"/>
              </a:rPr>
              <a:t>free_ripple</a:t>
            </a:r>
            <a:endParaRPr lang="ko-KR" altLang="en-US" dirty="0"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C799C57-57C8-485D-9790-7891ADA60DC4}"/>
              </a:ext>
            </a:extLst>
          </p:cNvPr>
          <p:cNvSpPr txBox="1"/>
          <p:nvPr/>
        </p:nvSpPr>
        <p:spPr>
          <a:xfrm>
            <a:off x="347054" y="896301"/>
            <a:ext cx="44615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n>
                  <a:solidFill>
                    <a:schemeClr val="bg1">
                      <a:alpha val="20000"/>
                    </a:schemeClr>
                  </a:solidFill>
                </a:ln>
                <a:solidFill>
                  <a:srgbClr val="492540"/>
                </a:solidFill>
                <a:latin typeface="DX시인과나" panose="02020600000000000000" pitchFamily="18" charset="-127"/>
                <a:ea typeface="DX시인과나" panose="02020600000000000000" pitchFamily="18" charset="-127"/>
              </a:rPr>
              <a:t>내용 및 속성</a:t>
            </a:r>
            <a:endParaRPr lang="ko-KR" altLang="en-US" dirty="0">
              <a:ln>
                <a:solidFill>
                  <a:schemeClr val="bg1">
                    <a:alpha val="20000"/>
                  </a:schemeClr>
                </a:solidFill>
              </a:ln>
              <a:solidFill>
                <a:schemeClr val="tx1">
                  <a:lumMod val="50000"/>
                  <a:lumOff val="50000"/>
                </a:schemeClr>
              </a:solidFill>
              <a:latin typeface="DX시인과나" panose="02020600000000000000" pitchFamily="18" charset="-127"/>
              <a:ea typeface="DX시인과나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423810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2368</TotalTime>
  <Words>1390</Words>
  <Application>Microsoft Office PowerPoint</Application>
  <PresentationFormat>와이드스크린</PresentationFormat>
  <Paragraphs>481</Paragraphs>
  <Slides>37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43" baseType="lpstr">
      <vt:lpstr>Arial</vt:lpstr>
      <vt:lpstr>맑은 고딕</vt:lpstr>
      <vt:lpstr>타이포_쌍문동 B</vt:lpstr>
      <vt:lpstr>DX시인과나</vt:lpstr>
      <vt:lpstr>-윤고딕350</vt:lpstr>
      <vt:lpstr>Office 테마</vt:lpstr>
      <vt:lpstr>웹 프로그래밍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hh K</dc:creator>
  <cp:lastModifiedBy>신효민</cp:lastModifiedBy>
  <cp:revision>157</cp:revision>
  <dcterms:created xsi:type="dcterms:W3CDTF">2019-06-09T10:41:33Z</dcterms:created>
  <dcterms:modified xsi:type="dcterms:W3CDTF">2019-06-12T11:39:52Z</dcterms:modified>
</cp:coreProperties>
</file>